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 id="2147483656" r:id="rId4"/>
  </p:sldMasterIdLst>
  <p:notesMasterIdLst>
    <p:notesMasterId r:id="rId11"/>
  </p:notesMasterIdLst>
  <p:sldIdLst>
    <p:sldId id="257" r:id="rId5"/>
    <p:sldId id="258" r:id="rId6"/>
    <p:sldId id="259" r:id="rId7"/>
    <p:sldId id="260" r:id="rId8"/>
    <p:sldId id="261" r:id="rId9"/>
    <p:sldId id="262" r:id="rId10"/>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5715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1800"/>
        <p:guide pos="288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Master" Target="slideMasters/slideMaster3.xml"/><Relationship Id="rId39" Type="http://schemas.openxmlformats.org/officeDocument/2006/relationships/presProps" Target="presProps.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notesMaster" Target="notesMasters/notesMaster1.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60120" y="1143000"/>
            <a:ext cx="493776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幻灯片图像占位符 1"/>
          <p:cNvSpPr>
            <a:spLocks noTextEdit="1"/>
          </p:cNvSpPr>
          <p:nvPr>
            <p:ph type="sldImg"/>
          </p:nvPr>
        </p:nvSpPr>
        <p:spPr>
          <a:ln>
            <a:solidFill>
              <a:srgbClr val="000000"/>
            </a:solidFill>
            <a:miter/>
          </a:ln>
        </p:spPr>
      </p:sp>
      <p:sp>
        <p:nvSpPr>
          <p:cNvPr id="14338" name="文本占位符 2"/>
          <p:cNvSpPr/>
          <p:nvPr>
            <p:ph type="body"/>
          </p:nvPr>
        </p:nvSpPr>
        <p:spPr>
          <a:noFill/>
          <a:ln>
            <a:noFill/>
          </a:ln>
        </p:spPr>
        <p:txBody>
          <a:bodyPr wrap="square" lIns="91440" tIns="45720" rIns="91440" bIns="45720" anchor="t"/>
          <a:p>
            <a:pPr lvl="0"/>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6146" name="图片 4" descr="22"/>
          <p:cNvPicPr>
            <a:picLocks noChangeAspect="1"/>
          </p:cNvPicPr>
          <p:nvPr/>
        </p:nvPicPr>
        <p:blipFill>
          <a:blip r:embed="rId2"/>
          <a:stretch>
            <a:fillRect/>
          </a:stretch>
        </p:blipFill>
        <p:spPr>
          <a:xfrm>
            <a:off x="8272463" y="118181"/>
            <a:ext cx="727075" cy="548569"/>
          </a:xfrm>
          <a:prstGeom prst="rect">
            <a:avLst/>
          </a:prstGeom>
          <a:noFill/>
          <a:ln w="9525">
            <a:noFill/>
          </a:ln>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4098" name="图片 6" descr="sanjiao状元"/>
          <p:cNvPicPr>
            <a:picLocks noChangeAspect="1"/>
          </p:cNvPicPr>
          <p:nvPr/>
        </p:nvPicPr>
        <p:blipFill>
          <a:blip r:embed="rId2"/>
          <a:stretch>
            <a:fillRect/>
          </a:stretch>
        </p:blipFill>
        <p:spPr>
          <a:xfrm>
            <a:off x="8228013" y="112889"/>
            <a:ext cx="752475" cy="737306"/>
          </a:xfrm>
          <a:prstGeom prst="rect">
            <a:avLst/>
          </a:prstGeom>
          <a:noFill/>
          <a:ln w="9525">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5122" name="图片 4" descr="22"/>
          <p:cNvPicPr>
            <a:picLocks noChangeAspect="1"/>
          </p:cNvPicPr>
          <p:nvPr/>
        </p:nvPicPr>
        <p:blipFill>
          <a:blip r:embed="rId2"/>
          <a:stretch>
            <a:fillRect/>
          </a:stretch>
        </p:blipFill>
        <p:spPr>
          <a:xfrm>
            <a:off x="8272463" y="118181"/>
            <a:ext cx="727075" cy="548569"/>
          </a:xfrm>
          <a:prstGeom prst="rect">
            <a:avLst/>
          </a:prstGeom>
          <a:noFill/>
          <a:ln w="9525">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57" r:id="rId1"/>
    <p:sldLayoutId id="2147483658" r:id="rId2"/>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GI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GIF"/><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GIF"/></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hyperlink" Target="&#24433;&#21709;&#25705;&#25830;&#21147;&#22823;&#23567;&#30340;&#22240;&#32032;.swf" TargetMode="Externa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矩形 7"/>
          <p:cNvSpPr/>
          <p:nvPr/>
        </p:nvSpPr>
        <p:spPr>
          <a:xfrm>
            <a:off x="-3175" y="1946275"/>
            <a:ext cx="9147175" cy="1581150"/>
          </a:xfrm>
          <a:prstGeom prst="rect">
            <a:avLst/>
          </a:prstGeom>
          <a:solidFill>
            <a:schemeClr val="bg1">
              <a:alpha val="39999"/>
            </a:schemeClr>
          </a:solidFill>
          <a:ln w="9525">
            <a:noFill/>
          </a:ln>
        </p:spPr>
        <p:txBody>
          <a:bodyPr anchor="t"/>
          <a:p>
            <a:endParaRPr lang="zh-CN" altLang="en-US" dirty="0">
              <a:latin typeface="Arial" panose="020B0604020202020204" pitchFamily="34" charset="0"/>
              <a:ea typeface="宋体" panose="02010600030101010101" pitchFamily="2" charset="-122"/>
            </a:endParaRPr>
          </a:p>
        </p:txBody>
      </p:sp>
      <p:sp>
        <p:nvSpPr>
          <p:cNvPr id="6" name="标题 1"/>
          <p:cNvSpPr txBox="1">
            <a:spLocks noChangeArrowheads="1"/>
          </p:cNvSpPr>
          <p:nvPr/>
        </p:nvSpPr>
        <p:spPr bwMode="auto">
          <a:xfrm>
            <a:off x="603250" y="1816100"/>
            <a:ext cx="7772400" cy="1409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黑体" panose="02010609060101010101" pitchFamily="49"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4000" b="1" i="0" u="none" strike="noStrike" kern="0" cap="none" spc="0" normalizeH="0" baseline="0" noProof="0">
                <a:ln>
                  <a:noFill/>
                </a:ln>
                <a:solidFill>
                  <a:srgbClr val="000000"/>
                </a:solidFill>
                <a:effectLst/>
                <a:uLnTx/>
                <a:uFillTx/>
                <a:latin typeface="+mj-lt"/>
                <a:ea typeface="+mj-ea"/>
                <a:cs typeface="+mj-cs"/>
                <a:sym typeface="+mn-ea"/>
              </a:rPr>
              <a:t>第</a:t>
            </a:r>
            <a:r>
              <a:rPr kumimoji="0" lang="en-US" altLang="zh-CN" sz="4000" b="1" i="0" u="none" strike="noStrike" kern="0" cap="none" spc="0" normalizeH="0" baseline="0" noProof="0">
                <a:ln>
                  <a:noFill/>
                </a:ln>
                <a:solidFill>
                  <a:srgbClr val="000000"/>
                </a:solidFill>
                <a:effectLst/>
                <a:uLnTx/>
                <a:uFillTx/>
                <a:latin typeface="+mj-lt"/>
                <a:ea typeface="+mj-ea"/>
                <a:cs typeface="+mj-cs"/>
                <a:sym typeface="+mn-ea"/>
              </a:rPr>
              <a:t>3</a:t>
            </a:r>
            <a:r>
              <a:rPr kumimoji="0" lang="zh-CN" altLang="en-US" sz="4000" b="1" i="0" u="none" strike="noStrike" kern="0" cap="none" spc="0" normalizeH="0" baseline="0" noProof="0">
                <a:ln>
                  <a:noFill/>
                </a:ln>
                <a:solidFill>
                  <a:srgbClr val="000000"/>
                </a:solidFill>
                <a:effectLst/>
                <a:uLnTx/>
                <a:uFillTx/>
                <a:latin typeface="+mj-lt"/>
                <a:ea typeface="+mj-ea"/>
                <a:cs typeface="+mj-cs"/>
                <a:sym typeface="+mn-ea"/>
              </a:rPr>
              <a:t>节 摩擦力</a:t>
            </a:r>
            <a:br>
              <a:rPr kumimoji="0" lang="en-US" altLang="zh-CN" sz="4000" b="1" i="0" u="sng" strike="noStrike" kern="0" cap="none" spc="0" normalizeH="0" baseline="0" noProof="0">
                <a:ln>
                  <a:noFill/>
                </a:ln>
                <a:solidFill>
                  <a:srgbClr val="000000"/>
                </a:solidFill>
                <a:effectLst/>
                <a:uLnTx/>
                <a:uFillTx/>
                <a:latin typeface="+mj-lt"/>
                <a:ea typeface="+mj-ea"/>
                <a:cs typeface="+mj-cs"/>
              </a:rPr>
            </a:br>
            <a:r>
              <a:rPr kumimoji="0" lang="zh-CN" altLang="en-US" sz="3600" b="1" i="0" u="sng" strike="noStrike" kern="0" cap="none" spc="0" normalizeH="0" baseline="0" noProof="0">
                <a:ln>
                  <a:noFill/>
                </a:ln>
                <a:solidFill>
                  <a:srgbClr val="000000"/>
                </a:solidFill>
                <a:effectLst/>
                <a:uLnTx/>
                <a:uFillTx/>
                <a:latin typeface="+mj-lt"/>
                <a:ea typeface="+mj-ea"/>
                <a:cs typeface="+mj-cs"/>
                <a:sym typeface="+mn-ea"/>
              </a:rPr>
              <a:t>第</a:t>
            </a:r>
            <a:r>
              <a:rPr kumimoji="0" lang="en-US" altLang="zh-CN" sz="3600" b="1" i="0" u="sng" strike="noStrike" kern="0" cap="none" spc="0" normalizeH="0" baseline="0" noProof="0">
                <a:ln>
                  <a:noFill/>
                </a:ln>
                <a:solidFill>
                  <a:srgbClr val="000000"/>
                </a:solidFill>
                <a:effectLst/>
                <a:uLnTx/>
                <a:uFillTx/>
                <a:latin typeface="+mj-lt"/>
                <a:ea typeface="+mj-ea"/>
                <a:cs typeface="+mj-cs"/>
                <a:sym typeface="+mn-ea"/>
              </a:rPr>
              <a:t>1</a:t>
            </a:r>
            <a:r>
              <a:rPr kumimoji="0" lang="zh-CN" altLang="en-US" sz="3600" b="1" i="0" u="sng" strike="noStrike" kern="0" cap="none" spc="0" normalizeH="0" baseline="0" noProof="0">
                <a:ln>
                  <a:noFill/>
                </a:ln>
                <a:solidFill>
                  <a:srgbClr val="000000"/>
                </a:solidFill>
                <a:effectLst/>
                <a:uLnTx/>
                <a:uFillTx/>
                <a:latin typeface="+mj-lt"/>
                <a:ea typeface="+mj-ea"/>
                <a:cs typeface="+mj-cs"/>
                <a:sym typeface="+mn-ea"/>
              </a:rPr>
              <a:t>课时 认识摩擦力</a:t>
            </a:r>
            <a:endParaRPr kumimoji="0" lang="zh-CN" altLang="en-US" sz="4000" b="1" i="0" u="sng" strike="noStrike" kern="0" cap="none" spc="0" normalizeH="0" baseline="0" noProof="0">
              <a:ln>
                <a:noFill/>
              </a:ln>
              <a:solidFill>
                <a:srgbClr val="000000"/>
              </a:solidFill>
              <a:effectLst/>
              <a:uLnTx/>
              <a:uFillTx/>
              <a:latin typeface="+mj-lt"/>
              <a:ea typeface="+mj-ea"/>
              <a:cs typeface="+mj-cs"/>
              <a:sym typeface="黑体" panose="02010609060101010101" pitchFamily="49" charset="-122"/>
            </a:endParaRPr>
          </a:p>
        </p:txBody>
      </p:sp>
      <p:sp>
        <p:nvSpPr>
          <p:cNvPr id="7" name="副标题 2"/>
          <p:cNvSpPr txBox="1">
            <a:spLocks noChangeArrowheads="1"/>
          </p:cNvSpPr>
          <p:nvPr/>
        </p:nvSpPr>
        <p:spPr bwMode="auto">
          <a:xfrm>
            <a:off x="1338263" y="3105150"/>
            <a:ext cx="6400800" cy="665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marL="0" marR="0" lvl="0" indent="0" algn="ctr" defTabSz="914400" rtl="0" eaLnBrk="0" fontAlgn="base" latinLnBrk="0" hangingPunct="0">
              <a:lnSpc>
                <a:spcPct val="100000"/>
              </a:lnSpc>
              <a:spcBef>
                <a:spcPct val="20000"/>
              </a:spcBef>
              <a:spcAft>
                <a:spcPct val="0"/>
              </a:spcAft>
              <a:buClrTx/>
              <a:buSzTx/>
              <a:buFontTx/>
              <a:buNone/>
              <a:defRPr/>
            </a:pPr>
            <a:r>
              <a:rPr kumimoji="0" lang="en-US" altLang="zh-CN" sz="2800" b="1" i="0" u="none" strike="noStrike" kern="0" cap="none" spc="0" normalizeH="0" baseline="0" noProof="0" dirty="0">
                <a:ln>
                  <a:noFill/>
                </a:ln>
                <a:solidFill>
                  <a:schemeClr val="tx1"/>
                </a:solidFill>
                <a:effectLst/>
                <a:uLnTx/>
                <a:uFillTx/>
                <a:latin typeface="+mn-lt"/>
                <a:ea typeface="宋体" panose="02010600030101010101" pitchFamily="2" charset="-122"/>
                <a:cs typeface="+mn-cs"/>
                <a:sym typeface="+mn-ea"/>
              </a:rPr>
              <a:t>R·</a:t>
            </a:r>
            <a:r>
              <a:rPr kumimoji="0" lang="zh-CN" altLang="en-US" sz="2800" b="1" i="0" u="none" strike="noStrike" kern="0" cap="none" spc="0" normalizeH="0" baseline="0" noProof="0" dirty="0">
                <a:ln>
                  <a:noFill/>
                </a:ln>
                <a:solidFill>
                  <a:schemeClr val="tx1"/>
                </a:solidFill>
                <a:effectLst/>
                <a:uLnTx/>
                <a:uFillTx/>
                <a:latin typeface="+mn-lt"/>
                <a:ea typeface="宋体" panose="02010600030101010101" pitchFamily="2" charset="-122"/>
                <a:cs typeface="+mn-cs"/>
                <a:sym typeface="+mn-ea"/>
              </a:rPr>
              <a:t>八年级下册</a:t>
            </a:r>
            <a:endParaRPr kumimoji="0" lang="zh-CN" altLang="en-US" sz="2800" b="1" i="0" u="none" strike="noStrike" kern="0" cap="none" spc="0" normalizeH="0" baseline="0" noProof="0" dirty="0">
              <a:ln>
                <a:noFill/>
              </a:ln>
              <a:solidFill>
                <a:schemeClr val="tx1"/>
              </a:solidFill>
              <a:effectLst/>
              <a:uLnTx/>
              <a:uFillTx/>
              <a:latin typeface="+mn-lt"/>
              <a:ea typeface="宋体" panose="02010600030101010101" pitchFamily="2" charset="-122"/>
              <a:cs typeface="+mn-cs"/>
              <a:sym typeface="+mn-ea"/>
            </a:endParaRPr>
          </a:p>
        </p:txBody>
      </p:sp>
      <p:sp>
        <p:nvSpPr>
          <p:cNvPr id="8196" name="矩形 1"/>
          <p:cNvSpPr/>
          <p:nvPr/>
        </p:nvSpPr>
        <p:spPr>
          <a:xfrm>
            <a:off x="5657850" y="285750"/>
            <a:ext cx="3486150" cy="811213"/>
          </a:xfrm>
          <a:prstGeom prst="rect">
            <a:avLst/>
          </a:prstGeom>
          <a:solidFill>
            <a:schemeClr val="bg1"/>
          </a:solidFill>
          <a:ln w="9525">
            <a:noFill/>
          </a:ln>
        </p:spPr>
        <p:txBody>
          <a:bodyPr wrap="square" lIns="91440" tIns="45720" rIns="91440" bIns="45720" anchor="t"/>
          <a:p>
            <a:pPr defTabSz="914400"/>
            <a:endParaRPr lang="zh-CN" altLang="en-US">
              <a:latin typeface="Arial" panose="020B0604020202020204" pitchFamily="34" charset="0"/>
              <a:ea typeface="宋体" panose="02010600030101010101" pitchFamily="2"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7"/>
          <p:cNvSpPr txBox="1"/>
          <p:nvPr/>
        </p:nvSpPr>
        <p:spPr>
          <a:xfrm>
            <a:off x="901700" y="1149350"/>
            <a:ext cx="1714500" cy="521970"/>
          </a:xfrm>
          <a:prstGeom prst="rect">
            <a:avLst/>
          </a:prstGeom>
          <a:noFill/>
          <a:ln w="9525">
            <a:noFill/>
          </a:ln>
        </p:spPr>
        <p:txBody>
          <a:bodyPr anchor="t">
            <a:spAutoFit/>
          </a:bodyPr>
          <a:p>
            <a:r>
              <a:rPr lang="zh-CN" altLang="en-US" sz="2800" b="1" dirty="0">
                <a:latin typeface="微软雅黑" panose="020B0503020204020204" pitchFamily="34" charset="-122"/>
                <a:ea typeface="微软雅黑" panose="020B0503020204020204" pitchFamily="34" charset="-122"/>
              </a:rPr>
              <a:t>学习目标</a:t>
            </a:r>
            <a:endParaRPr lang="zh-CN" altLang="en-US" sz="2800" b="1" dirty="0">
              <a:latin typeface="微软雅黑" panose="020B0503020204020204" pitchFamily="34" charset="-122"/>
              <a:ea typeface="微软雅黑" panose="020B0503020204020204" pitchFamily="34" charset="-122"/>
            </a:endParaRPr>
          </a:p>
        </p:txBody>
      </p:sp>
      <p:sp>
        <p:nvSpPr>
          <p:cNvPr id="3" name="TextBox 2"/>
          <p:cNvSpPr txBox="1"/>
          <p:nvPr/>
        </p:nvSpPr>
        <p:spPr>
          <a:xfrm>
            <a:off x="1423988" y="1706563"/>
            <a:ext cx="6588125" cy="953135"/>
          </a:xfrm>
          <a:prstGeom prst="rect">
            <a:avLst/>
          </a:prstGeom>
          <a:noFill/>
          <a:ln w="9525">
            <a:noFill/>
          </a:ln>
        </p:spPr>
        <p:txBody>
          <a:bodyPr anchor="t">
            <a:spAutoFit/>
          </a:bodyPr>
          <a:p>
            <a:pPr marL="288925" indent="-288925" defTabSz="914400"/>
            <a:r>
              <a:rPr lang="en-US" altLang="zh-CN" sz="2800" b="1" dirty="0">
                <a:latin typeface="Times New Roman" panose="02020603050405020304" pitchFamily="18" charset="0"/>
                <a:ea typeface="黑体" panose="02010609060101010101" pitchFamily="49" charset="-122"/>
              </a:rPr>
              <a:t>1.</a:t>
            </a:r>
            <a:r>
              <a:rPr lang="zh-CN" altLang="en-US" sz="2800" b="1" dirty="0">
                <a:latin typeface="Times New Roman" panose="02020603050405020304" pitchFamily="18" charset="0"/>
                <a:ea typeface="黑体" panose="02010609060101010101" pitchFamily="49" charset="-122"/>
              </a:rPr>
              <a:t>知道摩擦力的存在和对物体运动的影响</a:t>
            </a:r>
            <a:r>
              <a:rPr lang="en-US" altLang="zh-CN" sz="2800" b="1" dirty="0">
                <a:latin typeface="Times New Roman" panose="02020603050405020304" pitchFamily="18" charset="0"/>
                <a:ea typeface="黑体" panose="02010609060101010101" pitchFamily="49" charset="-122"/>
              </a:rPr>
              <a:t>.</a:t>
            </a:r>
            <a:endParaRPr lang="en-US" altLang="zh-CN" sz="2800" b="1" dirty="0">
              <a:latin typeface="Times New Roman" panose="02020603050405020304" pitchFamily="18" charset="0"/>
              <a:ea typeface="黑体" panose="02010609060101010101" pitchFamily="49" charset="-122"/>
            </a:endParaRPr>
          </a:p>
          <a:p>
            <a:pPr marL="288925" indent="-288925" defTabSz="914400"/>
            <a:r>
              <a:rPr lang="en-US" altLang="zh-CN" sz="2800" b="1" dirty="0">
                <a:latin typeface="Times New Roman" panose="02020603050405020304" pitchFamily="18" charset="0"/>
                <a:ea typeface="黑体" panose="02010609060101010101" pitchFamily="49" charset="-122"/>
              </a:rPr>
              <a:t>2.</a:t>
            </a:r>
            <a:r>
              <a:rPr lang="zh-CN" altLang="en-US" sz="2800" b="1" dirty="0">
                <a:latin typeface="Times New Roman" panose="02020603050405020304" pitchFamily="18" charset="0"/>
                <a:ea typeface="黑体" panose="02010609060101010101" pitchFamily="49" charset="-122"/>
              </a:rPr>
              <a:t>知道影响摩擦力大小的因素</a:t>
            </a:r>
            <a:r>
              <a:rPr lang="en-US" altLang="zh-CN" sz="2800" b="1" dirty="0">
                <a:latin typeface="Times New Roman" panose="02020603050405020304" pitchFamily="18" charset="0"/>
                <a:ea typeface="黑体" panose="02010609060101010101" pitchFamily="49" charset="-122"/>
              </a:rPr>
              <a:t>.</a:t>
            </a:r>
            <a:endParaRPr lang="en-US" altLang="zh-CN" sz="2800" b="1" dirty="0">
              <a:latin typeface="Times New Roman" panose="02020603050405020304" pitchFamily="18" charset="0"/>
              <a:ea typeface="黑体" panose="02010609060101010101" pitchFamily="49" charset="-122"/>
            </a:endParaRPr>
          </a:p>
        </p:txBody>
      </p:sp>
      <p:sp>
        <p:nvSpPr>
          <p:cNvPr id="5" name="TextBox 26"/>
          <p:cNvSpPr txBox="1"/>
          <p:nvPr/>
        </p:nvSpPr>
        <p:spPr>
          <a:xfrm>
            <a:off x="901700" y="2768600"/>
            <a:ext cx="1689100" cy="521970"/>
          </a:xfrm>
          <a:prstGeom prst="rect">
            <a:avLst/>
          </a:prstGeom>
          <a:noFill/>
          <a:ln w="9525">
            <a:noFill/>
          </a:ln>
        </p:spPr>
        <p:txBody>
          <a:bodyPr anchor="t">
            <a:spAutoFit/>
          </a:bodyPr>
          <a:p>
            <a:r>
              <a:rPr lang="zh-CN" altLang="en-US" sz="2800" b="1" dirty="0">
                <a:latin typeface="微软雅黑" panose="020B0503020204020204" pitchFamily="34" charset="-122"/>
                <a:ea typeface="微软雅黑" panose="020B0503020204020204" pitchFamily="34" charset="-122"/>
              </a:rPr>
              <a:t>学习重点</a:t>
            </a:r>
            <a:endParaRPr lang="zh-CN" altLang="en-US" sz="2800" b="1" dirty="0">
              <a:latin typeface="微软雅黑" panose="020B0503020204020204" pitchFamily="34" charset="-122"/>
              <a:ea typeface="微软雅黑" panose="020B0503020204020204" pitchFamily="34" charset="-122"/>
            </a:endParaRPr>
          </a:p>
        </p:txBody>
      </p:sp>
      <p:sp>
        <p:nvSpPr>
          <p:cNvPr id="6" name="TextBox 5"/>
          <p:cNvSpPr txBox="1"/>
          <p:nvPr/>
        </p:nvSpPr>
        <p:spPr>
          <a:xfrm>
            <a:off x="1423988" y="3324225"/>
            <a:ext cx="6381750" cy="521970"/>
          </a:xfrm>
          <a:prstGeom prst="rect">
            <a:avLst/>
          </a:prstGeom>
          <a:noFill/>
          <a:ln w="9525">
            <a:noFill/>
          </a:ln>
        </p:spPr>
        <p:txBody>
          <a:bodyPr anchor="t">
            <a:spAutoFit/>
          </a:bodyPr>
          <a:p>
            <a:pPr marL="360680" indent="-360680" defTabSz="914400"/>
            <a:r>
              <a:rPr lang="zh-CN" altLang="en-US" sz="2800" b="1" dirty="0">
                <a:latin typeface="Times New Roman" panose="02020603050405020304" pitchFamily="18" charset="0"/>
                <a:ea typeface="宋体" panose="02010600030101010101" pitchFamily="2" charset="-122"/>
              </a:rPr>
              <a:t>影响滑动摩擦力大小的因素</a:t>
            </a:r>
            <a:r>
              <a:rPr lang="en-US" altLang="zh-CN" sz="2800" b="1" dirty="0">
                <a:latin typeface="Times New Roman" panose="02020603050405020304" pitchFamily="18" charset="0"/>
                <a:ea typeface="宋体" panose="02010600030101010101" pitchFamily="2" charset="-122"/>
              </a:rPr>
              <a:t>.</a:t>
            </a:r>
            <a:endParaRPr lang="zh-CN" sz="2800" b="1" dirty="0">
              <a:latin typeface="Times New Roman" panose="02020603050405020304" pitchFamily="18" charset="0"/>
              <a:ea typeface="宋体" panose="02010600030101010101" pitchFamily="2" charset="-122"/>
            </a:endParaRPr>
          </a:p>
        </p:txBody>
      </p:sp>
      <p:grpSp>
        <p:nvGrpSpPr>
          <p:cNvPr id="9221" name="组合 13"/>
          <p:cNvGrpSpPr/>
          <p:nvPr/>
        </p:nvGrpSpPr>
        <p:grpSpPr>
          <a:xfrm>
            <a:off x="74613" y="360363"/>
            <a:ext cx="3935412" cy="543821"/>
            <a:chOff x="74015" y="74805"/>
            <a:chExt cx="3936011" cy="543524"/>
          </a:xfrm>
        </p:grpSpPr>
        <p:grpSp>
          <p:nvGrpSpPr>
            <p:cNvPr id="15"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17"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8" name="圆角矩形 17"/>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9"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课前自学准备</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16" name="TextBox 15"/>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课标要求</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12" name="TextBox 6"/>
          <p:cNvSpPr txBox="1"/>
          <p:nvPr/>
        </p:nvSpPr>
        <p:spPr>
          <a:xfrm>
            <a:off x="1423988" y="4503738"/>
            <a:ext cx="6381750" cy="521970"/>
          </a:xfrm>
          <a:prstGeom prst="rect">
            <a:avLst/>
          </a:prstGeom>
          <a:noFill/>
          <a:ln w="9525">
            <a:noFill/>
          </a:ln>
        </p:spPr>
        <p:txBody>
          <a:bodyPr anchor="t">
            <a:spAutoFit/>
          </a:bodyPr>
          <a:p>
            <a:pPr marL="288925" indent="-288925" defTabSz="914400"/>
            <a:r>
              <a:rPr lang="zh-CN" altLang="en-US" sz="2800" b="1" dirty="0">
                <a:latin typeface="Times New Roman" panose="02020603050405020304" pitchFamily="18" charset="0"/>
                <a:ea typeface="宋体" panose="02010600030101010101" pitchFamily="2" charset="-122"/>
              </a:rPr>
              <a:t>摩擦力大小、方向的判断</a:t>
            </a:r>
            <a:r>
              <a:rPr lang="en-US" altLang="zh-CN" sz="2800" b="1" dirty="0">
                <a:latin typeface="Times New Roman" panose="02020603050405020304" pitchFamily="18" charset="0"/>
                <a:ea typeface="宋体" panose="02010600030101010101" pitchFamily="2" charset="-122"/>
              </a:rPr>
              <a:t>.</a:t>
            </a:r>
            <a:endParaRPr lang="zh-CN" altLang="en-US" sz="2800" b="1" dirty="0">
              <a:latin typeface="Times New Roman" panose="02020603050405020304" pitchFamily="18" charset="0"/>
              <a:ea typeface="宋体" panose="02010600030101010101" pitchFamily="2" charset="-122"/>
            </a:endParaRPr>
          </a:p>
        </p:txBody>
      </p:sp>
      <p:sp>
        <p:nvSpPr>
          <p:cNvPr id="13" name="TextBox 25"/>
          <p:cNvSpPr txBox="1"/>
          <p:nvPr/>
        </p:nvSpPr>
        <p:spPr>
          <a:xfrm>
            <a:off x="901700" y="3927475"/>
            <a:ext cx="1695450" cy="521970"/>
          </a:xfrm>
          <a:prstGeom prst="rect">
            <a:avLst/>
          </a:prstGeom>
          <a:noFill/>
          <a:ln w="9525">
            <a:noFill/>
          </a:ln>
        </p:spPr>
        <p:txBody>
          <a:bodyPr anchor="t">
            <a:spAutoFit/>
          </a:bodyPr>
          <a:p>
            <a:r>
              <a:rPr lang="zh-CN" altLang="en-US" sz="2800" b="1" dirty="0">
                <a:latin typeface="微软雅黑" panose="020B0503020204020204" pitchFamily="34" charset="-122"/>
                <a:ea typeface="微软雅黑" panose="020B0503020204020204" pitchFamily="34" charset="-122"/>
              </a:rPr>
              <a:t>学习难点</a:t>
            </a:r>
            <a:endParaRPr lang="zh-CN" altLang="en-US" sz="28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ppt_w*0.70"/>
                                          </p:val>
                                        </p:tav>
                                        <p:tav tm="100000">
                                          <p:val>
                                            <p:strVal val="#ppt_w"/>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strVal val="#ppt_w*0.70"/>
                                          </p:val>
                                        </p:tav>
                                        <p:tav tm="100000">
                                          <p:val>
                                            <p:strVal val="#ppt_w"/>
                                          </p:val>
                                        </p:tav>
                                      </p:tavLst>
                                    </p:anim>
                                    <p:anim calcmode="lin" valueType="num">
                                      <p:cBhvr>
                                        <p:cTn id="32" dur="500" fill="hold"/>
                                        <p:tgtEl>
                                          <p:spTgt spid="13"/>
                                        </p:tgtEl>
                                        <p:attrNameLst>
                                          <p:attrName>ppt_h</p:attrName>
                                        </p:attrNameLst>
                                      </p:cBhvr>
                                      <p:tavLst>
                                        <p:tav tm="0">
                                          <p:val>
                                            <p:strVal val="#ppt_h"/>
                                          </p:val>
                                        </p:tav>
                                        <p:tav tm="100000">
                                          <p:val>
                                            <p:strVal val="#ppt_h"/>
                                          </p:val>
                                        </p:tav>
                                      </p:tavLst>
                                    </p:anim>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extBox 25"/>
          <p:cNvSpPr txBox="1"/>
          <p:nvPr/>
        </p:nvSpPr>
        <p:spPr>
          <a:xfrm>
            <a:off x="692150" y="1079500"/>
            <a:ext cx="1695450" cy="521970"/>
          </a:xfrm>
          <a:prstGeom prst="rect">
            <a:avLst/>
          </a:prstGeom>
          <a:noFill/>
          <a:ln w="9525">
            <a:noFill/>
          </a:ln>
        </p:spPr>
        <p:txBody>
          <a:bodyPr anchor="t">
            <a:spAutoFit/>
          </a:bodyPr>
          <a:p>
            <a:r>
              <a:rPr lang="zh-CN" altLang="en-US" sz="2800" b="1" dirty="0">
                <a:latin typeface="微软雅黑" panose="020B0503020204020204" pitchFamily="34" charset="-122"/>
                <a:ea typeface="微软雅黑" panose="020B0503020204020204" pitchFamily="34" charset="-122"/>
              </a:rPr>
              <a:t>学具准备</a:t>
            </a:r>
            <a:endParaRPr lang="zh-CN" altLang="en-US" sz="2800" b="1" dirty="0">
              <a:latin typeface="微软雅黑" panose="020B0503020204020204" pitchFamily="34" charset="-122"/>
              <a:ea typeface="微软雅黑" panose="020B0503020204020204" pitchFamily="34" charset="-122"/>
            </a:endParaRPr>
          </a:p>
        </p:txBody>
      </p:sp>
      <p:sp>
        <p:nvSpPr>
          <p:cNvPr id="9" name="TextBox 6"/>
          <p:cNvSpPr txBox="1"/>
          <p:nvPr/>
        </p:nvSpPr>
        <p:spPr>
          <a:xfrm>
            <a:off x="1281113" y="1901825"/>
            <a:ext cx="6381750" cy="953135"/>
          </a:xfrm>
          <a:prstGeom prst="rect">
            <a:avLst/>
          </a:prstGeom>
          <a:noFill/>
          <a:ln w="9525">
            <a:noFill/>
          </a:ln>
        </p:spPr>
        <p:txBody>
          <a:bodyPr anchor="t">
            <a:spAutoFit/>
          </a:bodyPr>
          <a:p>
            <a:pPr defTabSz="914400"/>
            <a:r>
              <a:rPr lang="zh-CN" altLang="en-US" sz="2800" b="1" dirty="0">
                <a:latin typeface="Times New Roman" panose="02020603050405020304" pitchFamily="18" charset="0"/>
                <a:ea typeface="宋体" panose="02010600030101010101" pitchFamily="2" charset="-122"/>
              </a:rPr>
              <a:t>多媒体课件、筷子、橡皮、洗洁精、木块、木板、毛巾、弹簧测力计、砝码等</a:t>
            </a:r>
            <a:r>
              <a:rPr lang="en-US" altLang="zh-CN" sz="2800" b="1" dirty="0">
                <a:latin typeface="Times New Roman" panose="02020603050405020304" pitchFamily="18" charset="0"/>
                <a:ea typeface="宋体" panose="02010600030101010101" pitchFamily="2" charset="-122"/>
              </a:rPr>
              <a:t>.</a:t>
            </a:r>
            <a:endParaRPr lang="zh-CN" sz="2800" b="1"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0.7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265" name="组合 12"/>
          <p:cNvGrpSpPr/>
          <p:nvPr/>
        </p:nvGrpSpPr>
        <p:grpSpPr>
          <a:xfrm>
            <a:off x="74613" y="360363"/>
            <a:ext cx="3935412" cy="543821"/>
            <a:chOff x="74015" y="74805"/>
            <a:chExt cx="3936011" cy="543524"/>
          </a:xfrm>
        </p:grpSpPr>
        <p:grpSp>
          <p:nvGrpSpPr>
            <p:cNvPr id="14"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16"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7" name="圆角矩形 16"/>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8"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课前自学准备</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15" name="TextBox 14"/>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预习检测</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12" name="矩形 11"/>
          <p:cNvSpPr/>
          <p:nvPr/>
        </p:nvSpPr>
        <p:spPr>
          <a:xfrm>
            <a:off x="6223000" y="1101725"/>
            <a:ext cx="2371725" cy="521970"/>
          </a:xfrm>
          <a:prstGeom prst="rect">
            <a:avLst/>
          </a:prstGeom>
          <a:noFill/>
          <a:ln w="9525">
            <a:noFill/>
          </a:ln>
        </p:spPr>
        <p:txBody>
          <a:bodyPr anchor="t">
            <a:spAutoFit/>
          </a:bodyPr>
          <a:p>
            <a:r>
              <a:rPr lang="zh-CN" altLang="en-US" sz="2800" b="1" dirty="0">
                <a:solidFill>
                  <a:srgbClr val="FF0000"/>
                </a:solidFill>
                <a:latin typeface="黑体" panose="02010609060101010101" pitchFamily="49" charset="-122"/>
                <a:ea typeface="黑体" panose="02010609060101010101" pitchFamily="49" charset="-122"/>
              </a:rPr>
              <a:t>发生相对运动</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11269" name="文本框 6"/>
          <p:cNvSpPr txBox="1"/>
          <p:nvPr/>
        </p:nvSpPr>
        <p:spPr>
          <a:xfrm>
            <a:off x="541338" y="1101725"/>
            <a:ext cx="8031162" cy="1863090"/>
          </a:xfrm>
          <a:prstGeom prst="rect">
            <a:avLst/>
          </a:prstGeom>
          <a:noFill/>
          <a:ln w="9525">
            <a:noFill/>
          </a:ln>
        </p:spPr>
        <p:txBody>
          <a:bodyPr anchor="t">
            <a:spAutoFit/>
          </a:bodyPr>
          <a:p>
            <a:pPr defTabSz="914400">
              <a:lnSpc>
                <a:spcPct val="120000"/>
              </a:lnSpc>
            </a:pPr>
            <a:r>
              <a:rPr lang="en-US" altLang="zh-CN" sz="3200" b="1" dirty="0">
                <a:latin typeface="黑体" panose="02010609060101010101" pitchFamily="49" charset="-122"/>
                <a:ea typeface="黑体" panose="02010609060101010101" pitchFamily="49" charset="-122"/>
              </a:rPr>
              <a:t>1.</a:t>
            </a:r>
            <a:r>
              <a:rPr lang="zh-CN" altLang="en-US" sz="3200" b="1" dirty="0">
                <a:latin typeface="黑体" panose="02010609060101010101" pitchFamily="49" charset="-122"/>
                <a:ea typeface="黑体" panose="02010609060101010101" pitchFamily="49" charset="-122"/>
              </a:rPr>
              <a:t>两个相互接触的物体，当它们</a:t>
            </a:r>
            <a:r>
              <a:rPr lang="en-US" altLang="zh-CN" sz="3200" b="1" dirty="0">
                <a:latin typeface="黑体" panose="02010609060101010101" pitchFamily="49" charset="-122"/>
                <a:ea typeface="黑体" panose="02010609060101010101" pitchFamily="49" charset="-122"/>
              </a:rPr>
              <a:t>__________</a:t>
            </a:r>
            <a:endParaRPr lang="en-US" altLang="zh-CN" sz="3200" b="1" dirty="0">
              <a:latin typeface="黑体" panose="02010609060101010101" pitchFamily="49" charset="-122"/>
              <a:ea typeface="黑体" panose="02010609060101010101" pitchFamily="49" charset="-122"/>
            </a:endParaRPr>
          </a:p>
          <a:p>
            <a:pPr defTabSz="914400">
              <a:lnSpc>
                <a:spcPct val="120000"/>
              </a:lnSpc>
            </a:pPr>
            <a:r>
              <a:rPr lang="en-US" altLang="zh-CN" sz="3200" b="1" dirty="0">
                <a:latin typeface="黑体" panose="02010609060101010101" pitchFamily="49" charset="-122"/>
                <a:ea typeface="黑体" panose="02010609060101010101" pitchFamily="49" charset="-122"/>
              </a:rPr>
              <a:t>__________________</a:t>
            </a:r>
            <a:r>
              <a:rPr lang="zh-CN" altLang="en-US" sz="3200" b="1" dirty="0">
                <a:latin typeface="黑体" panose="02010609060101010101" pitchFamily="49" charset="-122"/>
                <a:ea typeface="黑体" panose="02010609060101010101" pitchFamily="49" charset="-122"/>
              </a:rPr>
              <a:t>时，会在接触面上产生一种</a:t>
            </a:r>
            <a:r>
              <a:rPr lang="en-US" altLang="zh-CN" sz="3200" b="1" dirty="0">
                <a:latin typeface="黑体" panose="02010609060101010101" pitchFamily="49" charset="-122"/>
                <a:ea typeface="黑体" panose="02010609060101010101" pitchFamily="49" charset="-122"/>
              </a:rPr>
              <a:t>____</a:t>
            </a:r>
            <a:r>
              <a:rPr lang="zh-CN" altLang="en-US" sz="3200" b="1" dirty="0">
                <a:latin typeface="黑体" panose="02010609060101010101" pitchFamily="49" charset="-122"/>
                <a:ea typeface="黑体" panose="02010609060101010101" pitchFamily="49" charset="-122"/>
              </a:rPr>
              <a:t>相对运动的力，这种力叫做摩擦力</a:t>
            </a:r>
            <a:r>
              <a:rPr lang="en-US" altLang="zh-CN" sz="3200" b="1" dirty="0">
                <a:latin typeface="黑体" panose="02010609060101010101" pitchFamily="49" charset="-122"/>
                <a:ea typeface="黑体" panose="02010609060101010101" pitchFamily="49" charset="-122"/>
              </a:rPr>
              <a:t>.</a:t>
            </a:r>
            <a:endParaRPr lang="zh-CN" altLang="en-US" sz="3200" b="1" dirty="0">
              <a:latin typeface="黑体" panose="02010609060101010101" pitchFamily="49" charset="-122"/>
              <a:ea typeface="黑体" panose="02010609060101010101" pitchFamily="49" charset="-122"/>
            </a:endParaRPr>
          </a:p>
        </p:txBody>
      </p:sp>
      <p:sp>
        <p:nvSpPr>
          <p:cNvPr id="19" name="矩形 18"/>
          <p:cNvSpPr/>
          <p:nvPr/>
        </p:nvSpPr>
        <p:spPr>
          <a:xfrm>
            <a:off x="541338" y="1716088"/>
            <a:ext cx="3873500" cy="521970"/>
          </a:xfrm>
          <a:prstGeom prst="rect">
            <a:avLst/>
          </a:prstGeom>
          <a:noFill/>
          <a:ln w="9525">
            <a:noFill/>
          </a:ln>
        </p:spPr>
        <p:txBody>
          <a:bodyPr anchor="t">
            <a:spAutoFit/>
          </a:bodyPr>
          <a:p>
            <a:r>
              <a:rPr lang="en-US" altLang="zh-CN" sz="2800" b="1" dirty="0">
                <a:solidFill>
                  <a:srgbClr val="FF0000"/>
                </a:solidFill>
                <a:latin typeface="黑体" panose="02010609060101010101" pitchFamily="49" charset="-122"/>
                <a:ea typeface="黑体" panose="02010609060101010101" pitchFamily="49" charset="-122"/>
              </a:rPr>
              <a:t>(</a:t>
            </a:r>
            <a:r>
              <a:rPr lang="zh-CN" altLang="en-US" sz="2800" b="1" dirty="0">
                <a:solidFill>
                  <a:srgbClr val="FF0000"/>
                </a:solidFill>
                <a:latin typeface="黑体" panose="02010609060101010101" pitchFamily="49" charset="-122"/>
                <a:ea typeface="黑体" panose="02010609060101010101" pitchFamily="49" charset="-122"/>
              </a:rPr>
              <a:t>或有相对运动的趋势）</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10" name="矩形 9"/>
          <p:cNvSpPr/>
          <p:nvPr/>
        </p:nvSpPr>
        <p:spPr>
          <a:xfrm>
            <a:off x="1408113" y="2327275"/>
            <a:ext cx="897890" cy="521970"/>
          </a:xfrm>
          <a:prstGeom prst="rect">
            <a:avLst/>
          </a:prstGeom>
          <a:noFill/>
          <a:ln w="9525">
            <a:noFill/>
          </a:ln>
        </p:spPr>
        <p:txBody>
          <a:bodyPr wrap="none" anchor="t">
            <a:spAutoFit/>
          </a:bodyPr>
          <a:p>
            <a:r>
              <a:rPr lang="zh-CN" altLang="en-US" sz="2800" b="1" dirty="0">
                <a:solidFill>
                  <a:srgbClr val="FF0000"/>
                </a:solidFill>
                <a:latin typeface="黑体" panose="02010609060101010101" pitchFamily="49" charset="-122"/>
                <a:ea typeface="黑体" panose="02010609060101010101" pitchFamily="49" charset="-122"/>
              </a:rPr>
              <a:t>阻碍</a:t>
            </a:r>
            <a:endParaRPr lang="zh-CN" altLang="en-US" sz="1600" dirty="0">
              <a:solidFill>
                <a:srgbClr val="FF0000"/>
              </a:solidFill>
              <a:latin typeface="Arial" panose="020B0604020202020204" pitchFamily="34" charset="0"/>
              <a:ea typeface="宋体" panose="02010600030101010101" pitchFamily="2" charset="-122"/>
            </a:endParaRPr>
          </a:p>
        </p:txBody>
      </p:sp>
      <p:sp>
        <p:nvSpPr>
          <p:cNvPr id="11272" name="文本框 10"/>
          <p:cNvSpPr txBox="1"/>
          <p:nvPr/>
        </p:nvSpPr>
        <p:spPr>
          <a:xfrm>
            <a:off x="541338" y="3111500"/>
            <a:ext cx="8305800" cy="1863090"/>
          </a:xfrm>
          <a:prstGeom prst="rect">
            <a:avLst/>
          </a:prstGeom>
          <a:noFill/>
          <a:ln w="9525">
            <a:noFill/>
          </a:ln>
        </p:spPr>
        <p:txBody>
          <a:bodyPr anchor="t">
            <a:spAutoFit/>
          </a:bodyPr>
          <a:p>
            <a:pPr defTabSz="914400">
              <a:lnSpc>
                <a:spcPct val="120000"/>
              </a:lnSpc>
            </a:pPr>
            <a:r>
              <a:rPr lang="en-US" altLang="zh-CN" sz="3200" b="1" dirty="0">
                <a:latin typeface="Times New Roman" panose="02020603050405020304" pitchFamily="18" charset="0"/>
                <a:ea typeface="黑体" panose="02010609060101010101" pitchFamily="49" charset="-122"/>
              </a:rPr>
              <a:t>2.</a:t>
            </a:r>
            <a:r>
              <a:rPr lang="zh-CN" altLang="en-US" sz="3200" b="1" dirty="0">
                <a:latin typeface="Times New Roman" panose="02020603050405020304" pitchFamily="18" charset="0"/>
                <a:ea typeface="黑体" panose="02010609060101010101" pitchFamily="49" charset="-122"/>
              </a:rPr>
              <a:t>摩擦力产生的条件：</a:t>
            </a:r>
            <a:endParaRPr lang="en-US" altLang="zh-CN" sz="3200" b="1" dirty="0">
              <a:latin typeface="Times New Roman" panose="02020603050405020304" pitchFamily="18" charset="0"/>
              <a:ea typeface="黑体" panose="02010609060101010101" pitchFamily="49" charset="-122"/>
            </a:endParaRPr>
          </a:p>
          <a:p>
            <a:pPr defTabSz="914400">
              <a:lnSpc>
                <a:spcPct val="120000"/>
              </a:lnSpc>
            </a:pPr>
            <a:r>
              <a:rPr lang="zh-CN" altLang="en-US" sz="3200" b="1" dirty="0">
                <a:latin typeface="Times New Roman" panose="02020603050405020304" pitchFamily="18" charset="0"/>
                <a:ea typeface="黑体" panose="02010609060101010101" pitchFamily="49" charset="-122"/>
              </a:rPr>
              <a:t>（</a:t>
            </a:r>
            <a:r>
              <a:rPr lang="en-US" altLang="zh-CN" sz="3200" b="1" dirty="0">
                <a:latin typeface="Times New Roman" panose="02020603050405020304" pitchFamily="18" charset="0"/>
                <a:ea typeface="黑体" panose="02010609060101010101" pitchFamily="49" charset="-122"/>
              </a:rPr>
              <a:t>1</a:t>
            </a:r>
            <a:r>
              <a:rPr lang="zh-CN" altLang="en-US" sz="3200" b="1" dirty="0">
                <a:latin typeface="Times New Roman" panose="02020603050405020304" pitchFamily="18" charset="0"/>
                <a:ea typeface="黑体" panose="02010609060101010101" pitchFamily="49" charset="-122"/>
              </a:rPr>
              <a:t>）</a:t>
            </a:r>
            <a:r>
              <a:rPr lang="zh-CN" altLang="en-US" sz="3200" b="1" u="sng" dirty="0">
                <a:latin typeface="Times New Roman" panose="02020603050405020304" pitchFamily="18" charset="0"/>
                <a:ea typeface="黑体" panose="02010609060101010101" pitchFamily="49" charset="-122"/>
              </a:rPr>
              <a:t>         </a:t>
            </a:r>
            <a:r>
              <a:rPr lang="zh-CN" altLang="en-US" sz="3200" b="1" dirty="0">
                <a:latin typeface="Times New Roman" panose="02020603050405020304" pitchFamily="18" charset="0"/>
                <a:ea typeface="黑体" panose="02010609060101010101" pitchFamily="49" charset="-122"/>
              </a:rPr>
              <a:t>；（</a:t>
            </a:r>
            <a:r>
              <a:rPr lang="en-US" altLang="zh-CN" sz="3200" b="1" dirty="0">
                <a:latin typeface="Times New Roman" panose="02020603050405020304" pitchFamily="18" charset="0"/>
                <a:ea typeface="黑体" panose="02010609060101010101" pitchFamily="49" charset="-122"/>
              </a:rPr>
              <a:t>2</a:t>
            </a:r>
            <a:r>
              <a:rPr lang="zh-CN" altLang="en-US" sz="3200" b="1" dirty="0">
                <a:latin typeface="Times New Roman" panose="02020603050405020304" pitchFamily="18" charset="0"/>
                <a:ea typeface="黑体" panose="02010609060101010101" pitchFamily="49" charset="-122"/>
              </a:rPr>
              <a:t>）</a:t>
            </a:r>
            <a:r>
              <a:rPr lang="zh-CN" altLang="en-US" sz="3200" b="1" u="sng" dirty="0">
                <a:latin typeface="Times New Roman" panose="02020603050405020304" pitchFamily="18" charset="0"/>
                <a:ea typeface="黑体" panose="02010609060101010101" pitchFamily="49" charset="-122"/>
              </a:rPr>
              <a:t>           </a:t>
            </a:r>
            <a:r>
              <a:rPr lang="zh-CN" altLang="en-US" sz="3200" b="1" dirty="0">
                <a:latin typeface="Times New Roman" panose="02020603050405020304" pitchFamily="18" charset="0"/>
                <a:ea typeface="黑体" panose="02010609060101010101" pitchFamily="49" charset="-122"/>
              </a:rPr>
              <a:t>；（</a:t>
            </a:r>
            <a:r>
              <a:rPr lang="en-US" altLang="zh-CN" sz="3200" b="1" dirty="0">
                <a:latin typeface="Times New Roman" panose="02020603050405020304" pitchFamily="18" charset="0"/>
                <a:ea typeface="黑体" panose="02010609060101010101" pitchFamily="49" charset="-122"/>
              </a:rPr>
              <a:t>3</a:t>
            </a:r>
            <a:r>
              <a:rPr lang="zh-CN" altLang="en-US" sz="3200" b="1" dirty="0">
                <a:latin typeface="Times New Roman" panose="02020603050405020304" pitchFamily="18" charset="0"/>
                <a:ea typeface="黑体" panose="02010609060101010101" pitchFamily="49" charset="-122"/>
              </a:rPr>
              <a:t>）</a:t>
            </a:r>
            <a:r>
              <a:rPr lang="zh-CN" altLang="en-US" sz="3200" b="1" u="sng" dirty="0">
                <a:latin typeface="Times New Roman" panose="02020603050405020304" pitchFamily="18" charset="0"/>
                <a:ea typeface="黑体" panose="02010609060101010101" pitchFamily="49" charset="-122"/>
              </a:rPr>
              <a:t>                  </a:t>
            </a:r>
            <a:r>
              <a:rPr lang="zh-CN" altLang="en-US" sz="3200" b="1" dirty="0">
                <a:latin typeface="Times New Roman" panose="02020603050405020304" pitchFamily="18" charset="0"/>
                <a:ea typeface="黑体" panose="02010609060101010101" pitchFamily="49" charset="-122"/>
              </a:rPr>
              <a:t>；（</a:t>
            </a:r>
            <a:r>
              <a:rPr lang="en-US" altLang="zh-CN" sz="3200" b="1" dirty="0">
                <a:latin typeface="Times New Roman" panose="02020603050405020304" pitchFamily="18" charset="0"/>
                <a:ea typeface="黑体" panose="02010609060101010101" pitchFamily="49" charset="-122"/>
              </a:rPr>
              <a:t>4</a:t>
            </a:r>
            <a:r>
              <a:rPr lang="zh-CN" altLang="en-US" sz="3200" b="1" dirty="0">
                <a:latin typeface="Times New Roman" panose="02020603050405020304" pitchFamily="18" charset="0"/>
                <a:ea typeface="黑体" panose="02010609060101010101" pitchFamily="49" charset="-122"/>
              </a:rPr>
              <a:t>）</a:t>
            </a:r>
            <a:r>
              <a:rPr lang="zh-CN" altLang="en-US" sz="3200" b="1" u="sng" dirty="0">
                <a:latin typeface="Times New Roman" panose="02020603050405020304" pitchFamily="18" charset="0"/>
                <a:ea typeface="黑体" panose="02010609060101010101" pitchFamily="49" charset="-122"/>
              </a:rPr>
              <a:t>                                                                  </a:t>
            </a:r>
            <a:r>
              <a:rPr lang="zh-CN" altLang="en-US" sz="3200" b="1" dirty="0">
                <a:latin typeface="Times New Roman" panose="02020603050405020304" pitchFamily="18" charset="0"/>
                <a:ea typeface="黑体" panose="02010609060101010101" pitchFamily="49" charset="-122"/>
              </a:rPr>
              <a:t> </a:t>
            </a:r>
            <a:r>
              <a:rPr lang="en-US" altLang="zh-CN" sz="3200" b="1" dirty="0">
                <a:latin typeface="Times New Roman" panose="02020603050405020304" pitchFamily="18" charset="0"/>
                <a:ea typeface="黑体" panose="02010609060101010101" pitchFamily="49" charset="-122"/>
              </a:rPr>
              <a:t>.</a:t>
            </a:r>
            <a:endParaRPr lang="zh-CN" altLang="en-US" sz="3200" b="1" dirty="0">
              <a:latin typeface="Times New Roman" panose="02020603050405020304" pitchFamily="18" charset="0"/>
              <a:ea typeface="黑体" panose="02010609060101010101" pitchFamily="49" charset="-122"/>
            </a:endParaRPr>
          </a:p>
        </p:txBody>
      </p:sp>
      <p:sp>
        <p:nvSpPr>
          <p:cNvPr id="21" name="矩形 20"/>
          <p:cNvSpPr/>
          <p:nvPr/>
        </p:nvSpPr>
        <p:spPr>
          <a:xfrm>
            <a:off x="1601788" y="3746500"/>
            <a:ext cx="897890" cy="521970"/>
          </a:xfrm>
          <a:prstGeom prst="rect">
            <a:avLst/>
          </a:prstGeom>
          <a:noFill/>
          <a:ln w="9525">
            <a:noFill/>
          </a:ln>
        </p:spPr>
        <p:txBody>
          <a:bodyPr wrap="none" anchor="t">
            <a:spAutoFit/>
          </a:bodyPr>
          <a:p>
            <a:r>
              <a:rPr lang="zh-CN" altLang="en-US" sz="2800" b="1" dirty="0">
                <a:solidFill>
                  <a:srgbClr val="FF0000"/>
                </a:solidFill>
                <a:latin typeface="Times New Roman" panose="02020603050405020304" pitchFamily="18" charset="0"/>
                <a:ea typeface="黑体" panose="02010609060101010101" pitchFamily="49" charset="-122"/>
              </a:rPr>
              <a:t>接触</a:t>
            </a:r>
            <a:endParaRPr lang="zh-CN" altLang="en-US" sz="1600" dirty="0">
              <a:solidFill>
                <a:srgbClr val="FF0000"/>
              </a:solidFill>
              <a:latin typeface="Arial" panose="020B0604020202020204" pitchFamily="34" charset="0"/>
              <a:ea typeface="宋体" panose="02010600030101010101" pitchFamily="2" charset="-122"/>
            </a:endParaRPr>
          </a:p>
        </p:txBody>
      </p:sp>
      <p:sp>
        <p:nvSpPr>
          <p:cNvPr id="24" name="矩形 23"/>
          <p:cNvSpPr/>
          <p:nvPr/>
        </p:nvSpPr>
        <p:spPr>
          <a:xfrm>
            <a:off x="3922713" y="3725863"/>
            <a:ext cx="1255395" cy="521970"/>
          </a:xfrm>
          <a:prstGeom prst="rect">
            <a:avLst/>
          </a:prstGeom>
          <a:noFill/>
          <a:ln w="9525">
            <a:noFill/>
          </a:ln>
        </p:spPr>
        <p:txBody>
          <a:bodyPr wrap="none" anchor="t">
            <a:spAutoFit/>
          </a:bodyPr>
          <a:p>
            <a:r>
              <a:rPr lang="zh-CN" altLang="en-US" sz="2800" b="1" dirty="0">
                <a:solidFill>
                  <a:srgbClr val="FF0000"/>
                </a:solidFill>
                <a:latin typeface="Times New Roman" panose="02020603050405020304" pitchFamily="18" charset="0"/>
                <a:ea typeface="黑体" panose="02010609060101010101" pitchFamily="49" charset="-122"/>
              </a:rPr>
              <a:t>有压力</a:t>
            </a:r>
            <a:endParaRPr lang="zh-CN" altLang="en-US" sz="1600" dirty="0">
              <a:solidFill>
                <a:srgbClr val="FF0000"/>
              </a:solidFill>
              <a:latin typeface="Arial" panose="020B0604020202020204" pitchFamily="34" charset="0"/>
              <a:ea typeface="宋体" panose="02010600030101010101" pitchFamily="2" charset="-122"/>
            </a:endParaRPr>
          </a:p>
        </p:txBody>
      </p:sp>
      <p:sp>
        <p:nvSpPr>
          <p:cNvPr id="26" name="矩形 25"/>
          <p:cNvSpPr/>
          <p:nvPr/>
        </p:nvSpPr>
        <p:spPr>
          <a:xfrm>
            <a:off x="6435725" y="3746500"/>
            <a:ext cx="1970405" cy="521970"/>
          </a:xfrm>
          <a:prstGeom prst="rect">
            <a:avLst/>
          </a:prstGeom>
          <a:noFill/>
          <a:ln w="9525">
            <a:noFill/>
          </a:ln>
        </p:spPr>
        <p:txBody>
          <a:bodyPr wrap="none" anchor="t">
            <a:spAutoFit/>
          </a:bodyPr>
          <a:p>
            <a:r>
              <a:rPr lang="zh-CN" altLang="en-US" sz="2800" b="1" dirty="0">
                <a:solidFill>
                  <a:srgbClr val="FF0000"/>
                </a:solidFill>
                <a:latin typeface="Times New Roman" panose="02020603050405020304" pitchFamily="18" charset="0"/>
                <a:ea typeface="黑体" panose="02010609060101010101" pitchFamily="49" charset="-122"/>
              </a:rPr>
              <a:t>接触面粗糙</a:t>
            </a:r>
            <a:endParaRPr lang="zh-CN" altLang="en-US" sz="1400" dirty="0">
              <a:solidFill>
                <a:srgbClr val="FF0000"/>
              </a:solidFill>
              <a:latin typeface="Arial" panose="020B0604020202020204" pitchFamily="34" charset="0"/>
              <a:ea typeface="宋体" panose="02010600030101010101" pitchFamily="2" charset="-122"/>
            </a:endParaRPr>
          </a:p>
        </p:txBody>
      </p:sp>
      <p:sp>
        <p:nvSpPr>
          <p:cNvPr id="27" name="矩形 26"/>
          <p:cNvSpPr/>
          <p:nvPr/>
        </p:nvSpPr>
        <p:spPr>
          <a:xfrm>
            <a:off x="1684338" y="4337050"/>
            <a:ext cx="6738937" cy="521970"/>
          </a:xfrm>
          <a:prstGeom prst="rect">
            <a:avLst/>
          </a:prstGeom>
          <a:noFill/>
          <a:ln w="9525">
            <a:noFill/>
          </a:ln>
        </p:spPr>
        <p:txBody>
          <a:bodyPr anchor="t">
            <a:spAutoFit/>
          </a:bodyPr>
          <a:p>
            <a:r>
              <a:rPr lang="zh-CN" altLang="en-US" sz="2800" b="1" dirty="0">
                <a:solidFill>
                  <a:srgbClr val="FF0000"/>
                </a:solidFill>
                <a:latin typeface="Times New Roman" panose="02020603050405020304" pitchFamily="18" charset="0"/>
                <a:ea typeface="黑体" panose="02010609060101010101" pitchFamily="49" charset="-122"/>
              </a:rPr>
              <a:t>发生相对运动（或有相对运动的趋势）</a:t>
            </a:r>
            <a:endParaRPr lang="zh-CN" altLang="en-US" sz="1600" dirty="0">
              <a:solidFill>
                <a:srgbClr val="FF0000"/>
              </a:solidFill>
              <a:latin typeface="Arial" panose="020B0604020202020204" pitchFamily="34" charset="0"/>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10" grpId="0"/>
      <p:bldP spid="21" grpId="0"/>
      <p:bldP spid="24"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文本框 6"/>
          <p:cNvSpPr txBox="1"/>
          <p:nvPr/>
        </p:nvSpPr>
        <p:spPr>
          <a:xfrm>
            <a:off x="711200" y="830263"/>
            <a:ext cx="7343775" cy="1076325"/>
          </a:xfrm>
          <a:prstGeom prst="rect">
            <a:avLst/>
          </a:prstGeom>
          <a:noFill/>
          <a:ln w="9525">
            <a:noFill/>
          </a:ln>
        </p:spPr>
        <p:txBody>
          <a:bodyPr anchor="t">
            <a:spAutoFit/>
          </a:bodyPr>
          <a:p>
            <a:r>
              <a:rPr lang="en-US" altLang="zh-CN" sz="3200" b="1" dirty="0">
                <a:latin typeface="Times New Roman" panose="02020603050405020304" pitchFamily="18" charset="0"/>
                <a:ea typeface="黑体" panose="02010609060101010101" pitchFamily="49" charset="-122"/>
              </a:rPr>
              <a:t>3.</a:t>
            </a:r>
            <a:r>
              <a:rPr lang="zh-CN" altLang="zh-CN" sz="3200" b="1" dirty="0">
                <a:latin typeface="Times New Roman" panose="02020603050405020304" pitchFamily="18" charset="0"/>
                <a:ea typeface="黑体" panose="02010609060101010101" pitchFamily="49" charset="-122"/>
              </a:rPr>
              <a:t>摩擦力的方向：与物体做相对运动的方向</a:t>
            </a:r>
            <a:r>
              <a:rPr lang="en-US" altLang="zh-CN" sz="3200" b="1" u="sng" dirty="0">
                <a:latin typeface="Times New Roman" panose="02020603050405020304" pitchFamily="18" charset="0"/>
                <a:ea typeface="黑体" panose="02010609060101010101" pitchFamily="49" charset="-122"/>
              </a:rPr>
              <a:t>              </a:t>
            </a:r>
            <a:r>
              <a:rPr lang="en-US" altLang="zh-CN" sz="3200" b="1" dirty="0">
                <a:latin typeface="Times New Roman" panose="02020603050405020304" pitchFamily="18" charset="0"/>
                <a:ea typeface="黑体" panose="02010609060101010101" pitchFamily="49" charset="-122"/>
              </a:rPr>
              <a:t>.</a:t>
            </a:r>
            <a:endParaRPr lang="zh-CN" altLang="en-US" sz="3200" b="1" dirty="0">
              <a:latin typeface="Times New Roman" panose="02020603050405020304" pitchFamily="18" charset="0"/>
              <a:ea typeface="黑体" panose="02010609060101010101" pitchFamily="49" charset="-122"/>
            </a:endParaRPr>
          </a:p>
        </p:txBody>
      </p:sp>
      <p:sp>
        <p:nvSpPr>
          <p:cNvPr id="10" name="矩形 9"/>
          <p:cNvSpPr/>
          <p:nvPr/>
        </p:nvSpPr>
        <p:spPr>
          <a:xfrm>
            <a:off x="1763713" y="1336675"/>
            <a:ext cx="897890" cy="521970"/>
          </a:xfrm>
          <a:prstGeom prst="rect">
            <a:avLst/>
          </a:prstGeom>
          <a:noFill/>
          <a:ln w="9525">
            <a:noFill/>
          </a:ln>
        </p:spPr>
        <p:txBody>
          <a:bodyPr wrap="none" anchor="t">
            <a:spAutoFit/>
          </a:bodyPr>
          <a:p>
            <a:r>
              <a:rPr lang="zh-CN" altLang="zh-CN" sz="2800" b="1" dirty="0">
                <a:solidFill>
                  <a:srgbClr val="FF0000"/>
                </a:solidFill>
                <a:latin typeface="Times New Roman" panose="02020603050405020304" pitchFamily="18" charset="0"/>
                <a:ea typeface="黑体" panose="02010609060101010101" pitchFamily="49" charset="-122"/>
              </a:rPr>
              <a:t>相反</a:t>
            </a:r>
            <a:endParaRPr lang="zh-CN" altLang="en-US" sz="1600" dirty="0">
              <a:solidFill>
                <a:srgbClr val="FF0000"/>
              </a:solidFill>
              <a:latin typeface="Arial" panose="020B0604020202020204" pitchFamily="34" charset="0"/>
              <a:ea typeface="宋体" panose="02010600030101010101" pitchFamily="2" charset="-122"/>
            </a:endParaRPr>
          </a:p>
        </p:txBody>
      </p:sp>
      <p:sp>
        <p:nvSpPr>
          <p:cNvPr id="12291" name="文本框 10"/>
          <p:cNvSpPr txBox="1"/>
          <p:nvPr/>
        </p:nvSpPr>
        <p:spPr>
          <a:xfrm>
            <a:off x="711200" y="2106613"/>
            <a:ext cx="7742238" cy="2553335"/>
          </a:xfrm>
          <a:prstGeom prst="rect">
            <a:avLst/>
          </a:prstGeom>
          <a:noFill/>
          <a:ln w="9525">
            <a:noFill/>
          </a:ln>
        </p:spPr>
        <p:txBody>
          <a:bodyPr anchor="t">
            <a:spAutoFit/>
          </a:bodyPr>
          <a:p>
            <a:pPr defTabSz="914400"/>
            <a:r>
              <a:rPr lang="en-US" altLang="zh-CN" sz="3200" b="1" dirty="0">
                <a:latin typeface="Times New Roman" panose="02020603050405020304" pitchFamily="18" charset="0"/>
                <a:ea typeface="宋体" panose="02010600030101010101" pitchFamily="2" charset="-122"/>
              </a:rPr>
              <a:t>4.</a:t>
            </a:r>
            <a:r>
              <a:rPr lang="zh-CN" altLang="en-US" sz="3200" b="1" dirty="0">
                <a:latin typeface="Times New Roman" panose="02020603050405020304" pitchFamily="18" charset="0"/>
                <a:ea typeface="宋体" panose="02010600030101010101" pitchFamily="2" charset="-122"/>
              </a:rPr>
              <a:t>滑动摩擦力的大小跟作用在物体表面的    </a:t>
            </a:r>
            <a:endParaRPr lang="en-US" altLang="zh-CN" sz="3200" b="1" dirty="0">
              <a:latin typeface="Times New Roman" panose="02020603050405020304" pitchFamily="18" charset="0"/>
              <a:ea typeface="宋体" panose="02010600030101010101" pitchFamily="2" charset="-122"/>
            </a:endParaRPr>
          </a:p>
          <a:p>
            <a:pPr defTabSz="914400"/>
            <a:r>
              <a:rPr lang="en-US" altLang="zh-CN" sz="3200" b="1" u="sng" dirty="0">
                <a:latin typeface="Times New Roman" panose="02020603050405020304" pitchFamily="18" charset="0"/>
                <a:ea typeface="宋体" panose="02010600030101010101" pitchFamily="2" charset="-122"/>
              </a:rPr>
              <a:t>               </a:t>
            </a:r>
            <a:r>
              <a:rPr lang="zh-CN" altLang="en-US" sz="3200" b="1" dirty="0">
                <a:latin typeface="Times New Roman" panose="02020603050405020304" pitchFamily="18" charset="0"/>
                <a:ea typeface="宋体" panose="02010600030101010101" pitchFamily="2" charset="-122"/>
              </a:rPr>
              <a:t>和接触面的</a:t>
            </a:r>
            <a:r>
              <a:rPr lang="zh-CN" altLang="en-US" sz="3200" b="1" u="sng" dirty="0">
                <a:latin typeface="Times New Roman" panose="02020603050405020304" pitchFamily="18" charset="0"/>
                <a:ea typeface="宋体" panose="02010600030101010101" pitchFamily="2" charset="-122"/>
              </a:rPr>
              <a:t>                 </a:t>
            </a:r>
            <a:r>
              <a:rPr lang="zh-CN" altLang="en-US" sz="3200" b="1" dirty="0">
                <a:latin typeface="Times New Roman" panose="02020603050405020304" pitchFamily="18" charset="0"/>
                <a:ea typeface="宋体" panose="02010600030101010101" pitchFamily="2" charset="-122"/>
              </a:rPr>
              <a:t>有关；表面受到的</a:t>
            </a:r>
            <a:r>
              <a:rPr lang="zh-CN" altLang="en-US" sz="3200" b="1" u="sng" dirty="0">
                <a:latin typeface="Times New Roman" panose="02020603050405020304" pitchFamily="18" charset="0"/>
                <a:ea typeface="宋体" panose="02010600030101010101" pitchFamily="2" charset="-122"/>
              </a:rPr>
              <a:t>          </a:t>
            </a:r>
            <a:r>
              <a:rPr lang="zh-CN" altLang="en-US" sz="3200" b="1" dirty="0">
                <a:latin typeface="Times New Roman" panose="02020603050405020304" pitchFamily="18" charset="0"/>
                <a:ea typeface="宋体" panose="02010600030101010101" pitchFamily="2" charset="-122"/>
              </a:rPr>
              <a:t>越大，接触面越</a:t>
            </a:r>
            <a:r>
              <a:rPr lang="zh-CN" altLang="en-US" sz="3200" b="1" u="sng" dirty="0">
                <a:latin typeface="Times New Roman" panose="02020603050405020304" pitchFamily="18" charset="0"/>
                <a:ea typeface="宋体" panose="02010600030101010101" pitchFamily="2" charset="-122"/>
              </a:rPr>
              <a:t>          </a:t>
            </a:r>
            <a:r>
              <a:rPr lang="zh-CN" altLang="en-US" sz="3200" b="1" dirty="0">
                <a:latin typeface="Times New Roman" panose="02020603050405020304" pitchFamily="18" charset="0"/>
                <a:ea typeface="宋体" panose="02010600030101010101" pitchFamily="2" charset="-122"/>
              </a:rPr>
              <a:t>，摩擦力越大，与接触面面积</a:t>
            </a:r>
            <a:r>
              <a:rPr lang="zh-CN" altLang="en-US" sz="3200" b="1" u="sng" dirty="0">
                <a:latin typeface="Times New Roman" panose="02020603050405020304" pitchFamily="18" charset="0"/>
                <a:ea typeface="宋体" panose="02010600030101010101" pitchFamily="2" charset="-122"/>
              </a:rPr>
              <a:t>          </a:t>
            </a:r>
            <a:r>
              <a:rPr lang="zh-CN" altLang="en-US" sz="3200" b="1" dirty="0">
                <a:latin typeface="Times New Roman" panose="02020603050405020304" pitchFamily="18" charset="0"/>
                <a:ea typeface="宋体" panose="02010600030101010101" pitchFamily="2" charset="-122"/>
              </a:rPr>
              <a:t>和物体运动</a:t>
            </a:r>
            <a:r>
              <a:rPr lang="en-US" altLang="zh-CN" sz="3200" b="1" dirty="0">
                <a:latin typeface="Times New Roman" panose="02020603050405020304" pitchFamily="18" charset="0"/>
                <a:ea typeface="宋体" panose="02010600030101010101" pitchFamily="2" charset="-122"/>
              </a:rPr>
              <a:t>_________________</a:t>
            </a:r>
            <a:r>
              <a:rPr lang="zh-CN" altLang="en-US" sz="3200" b="1" dirty="0">
                <a:latin typeface="Times New Roman" panose="02020603050405020304" pitchFamily="18" charset="0"/>
                <a:ea typeface="宋体" panose="02010600030101010101" pitchFamily="2" charset="-122"/>
              </a:rPr>
              <a:t>等无关</a:t>
            </a:r>
            <a:r>
              <a:rPr lang="en-US" altLang="zh-CN" sz="3200" b="1" dirty="0">
                <a:latin typeface="Times New Roman" panose="02020603050405020304" pitchFamily="18" charset="0"/>
                <a:ea typeface="宋体" panose="02010600030101010101" pitchFamily="2" charset="-122"/>
              </a:rPr>
              <a:t>.</a:t>
            </a:r>
            <a:endParaRPr lang="zh-CN" altLang="en-US" sz="3200" b="1" dirty="0">
              <a:latin typeface="Times New Roman" panose="02020603050405020304" pitchFamily="18" charset="0"/>
              <a:ea typeface="宋体" panose="02010600030101010101" pitchFamily="2" charset="-122"/>
            </a:endParaRPr>
          </a:p>
        </p:txBody>
      </p:sp>
      <p:sp>
        <p:nvSpPr>
          <p:cNvPr id="13" name="文本框 12"/>
          <p:cNvSpPr txBox="1"/>
          <p:nvPr/>
        </p:nvSpPr>
        <p:spPr>
          <a:xfrm>
            <a:off x="776288" y="2616200"/>
            <a:ext cx="1997075" cy="521970"/>
          </a:xfrm>
          <a:prstGeom prst="rect">
            <a:avLst/>
          </a:prstGeom>
          <a:noFill/>
          <a:ln w="9525">
            <a:noFill/>
          </a:ln>
        </p:spPr>
        <p:txBody>
          <a:bodyPr anchor="t">
            <a:spAutoFit/>
          </a:bodyPr>
          <a:p>
            <a:pPr defTabSz="914400"/>
            <a:r>
              <a:rPr lang="zh-CN" altLang="en-US" sz="2800" b="1" dirty="0">
                <a:solidFill>
                  <a:srgbClr val="FF0000"/>
                </a:solidFill>
                <a:latin typeface="Times New Roman" panose="02020603050405020304" pitchFamily="18" charset="0"/>
                <a:ea typeface="宋体" panose="02010600030101010101" pitchFamily="2" charset="-122"/>
              </a:rPr>
              <a:t>压力大小</a:t>
            </a:r>
            <a:endParaRPr lang="zh-CN" altLang="en-US" sz="2800" b="1" dirty="0">
              <a:solidFill>
                <a:srgbClr val="FF0000"/>
              </a:solidFill>
              <a:latin typeface="Times New Roman" panose="02020603050405020304" pitchFamily="18" charset="0"/>
              <a:ea typeface="宋体" panose="02010600030101010101" pitchFamily="2" charset="-122"/>
            </a:endParaRPr>
          </a:p>
        </p:txBody>
      </p:sp>
      <p:sp>
        <p:nvSpPr>
          <p:cNvPr id="14" name="文本框 13"/>
          <p:cNvSpPr txBox="1"/>
          <p:nvPr/>
        </p:nvSpPr>
        <p:spPr>
          <a:xfrm>
            <a:off x="4383088" y="2616200"/>
            <a:ext cx="1619250" cy="521970"/>
          </a:xfrm>
          <a:prstGeom prst="rect">
            <a:avLst/>
          </a:prstGeom>
          <a:noFill/>
          <a:ln w="9525">
            <a:noFill/>
          </a:ln>
        </p:spPr>
        <p:txBody>
          <a:bodyPr anchor="t">
            <a:spAutoFit/>
          </a:bodyPr>
          <a:p>
            <a:pPr defTabSz="914400"/>
            <a:r>
              <a:rPr lang="zh-CN" altLang="en-US" sz="2800" b="1" dirty="0">
                <a:solidFill>
                  <a:srgbClr val="FF0000"/>
                </a:solidFill>
                <a:latin typeface="Times New Roman" panose="02020603050405020304" pitchFamily="18" charset="0"/>
                <a:ea typeface="宋体" panose="02010600030101010101" pitchFamily="2" charset="-122"/>
              </a:rPr>
              <a:t>粗糙程度</a:t>
            </a:r>
            <a:endParaRPr lang="zh-CN" altLang="en-US" sz="2800" b="1" dirty="0">
              <a:solidFill>
                <a:srgbClr val="FF0000"/>
              </a:solidFill>
              <a:latin typeface="Times New Roman" panose="02020603050405020304" pitchFamily="18" charset="0"/>
              <a:ea typeface="宋体" panose="02010600030101010101" pitchFamily="2" charset="-122"/>
            </a:endParaRPr>
          </a:p>
        </p:txBody>
      </p:sp>
      <p:sp>
        <p:nvSpPr>
          <p:cNvPr id="15" name="文本框 14"/>
          <p:cNvSpPr txBox="1"/>
          <p:nvPr/>
        </p:nvSpPr>
        <p:spPr>
          <a:xfrm>
            <a:off x="2028825" y="3076575"/>
            <a:ext cx="1084263" cy="521970"/>
          </a:xfrm>
          <a:prstGeom prst="rect">
            <a:avLst/>
          </a:prstGeom>
          <a:noFill/>
          <a:ln w="9525">
            <a:noFill/>
          </a:ln>
        </p:spPr>
        <p:txBody>
          <a:bodyPr anchor="t">
            <a:spAutoFit/>
          </a:bodyPr>
          <a:p>
            <a:pPr defTabSz="914400"/>
            <a:r>
              <a:rPr lang="zh-CN" altLang="en-US" sz="2800" b="1" dirty="0">
                <a:solidFill>
                  <a:srgbClr val="FF0000"/>
                </a:solidFill>
                <a:latin typeface="Times New Roman" panose="02020603050405020304" pitchFamily="18" charset="0"/>
                <a:ea typeface="宋体" panose="02010600030101010101" pitchFamily="2" charset="-122"/>
              </a:rPr>
              <a:t>压力</a:t>
            </a:r>
            <a:endParaRPr lang="zh-CN" altLang="en-US" sz="2800" b="1" dirty="0">
              <a:solidFill>
                <a:srgbClr val="FF0000"/>
              </a:solidFill>
              <a:latin typeface="Times New Roman" panose="02020603050405020304" pitchFamily="18" charset="0"/>
              <a:ea typeface="宋体" panose="02010600030101010101" pitchFamily="2" charset="-122"/>
            </a:endParaRPr>
          </a:p>
        </p:txBody>
      </p:sp>
      <p:sp>
        <p:nvSpPr>
          <p:cNvPr id="16" name="文本框 15"/>
          <p:cNvSpPr txBox="1"/>
          <p:nvPr/>
        </p:nvSpPr>
        <p:spPr>
          <a:xfrm>
            <a:off x="5876925" y="3103563"/>
            <a:ext cx="1062038" cy="521970"/>
          </a:xfrm>
          <a:prstGeom prst="rect">
            <a:avLst/>
          </a:prstGeom>
          <a:noFill/>
          <a:ln w="9525">
            <a:noFill/>
          </a:ln>
        </p:spPr>
        <p:txBody>
          <a:bodyPr anchor="t">
            <a:spAutoFit/>
          </a:bodyPr>
          <a:p>
            <a:pPr defTabSz="914400"/>
            <a:r>
              <a:rPr lang="zh-CN" altLang="en-US" sz="2800" b="1" dirty="0">
                <a:solidFill>
                  <a:srgbClr val="FF0000"/>
                </a:solidFill>
                <a:latin typeface="Times New Roman" panose="02020603050405020304" pitchFamily="18" charset="0"/>
                <a:ea typeface="宋体" panose="02010600030101010101" pitchFamily="2" charset="-122"/>
              </a:rPr>
              <a:t>粗糙</a:t>
            </a:r>
            <a:endParaRPr lang="zh-CN" altLang="en-US" sz="2800" b="1" dirty="0">
              <a:solidFill>
                <a:srgbClr val="FF0000"/>
              </a:solidFill>
              <a:latin typeface="Times New Roman" panose="02020603050405020304" pitchFamily="18" charset="0"/>
              <a:ea typeface="宋体" panose="02010600030101010101" pitchFamily="2" charset="-122"/>
            </a:endParaRPr>
          </a:p>
        </p:txBody>
      </p:sp>
      <p:sp>
        <p:nvSpPr>
          <p:cNvPr id="17" name="文本框 16"/>
          <p:cNvSpPr txBox="1"/>
          <p:nvPr/>
        </p:nvSpPr>
        <p:spPr>
          <a:xfrm>
            <a:off x="4941888" y="3563938"/>
            <a:ext cx="1060450" cy="521970"/>
          </a:xfrm>
          <a:prstGeom prst="rect">
            <a:avLst/>
          </a:prstGeom>
          <a:noFill/>
          <a:ln w="9525">
            <a:noFill/>
          </a:ln>
        </p:spPr>
        <p:txBody>
          <a:bodyPr anchor="t">
            <a:spAutoFit/>
          </a:bodyPr>
          <a:p>
            <a:pPr defTabSz="914400"/>
            <a:r>
              <a:rPr lang="zh-CN" altLang="en-US" sz="2800" b="1" dirty="0">
                <a:solidFill>
                  <a:srgbClr val="FF0000"/>
                </a:solidFill>
                <a:latin typeface="Times New Roman" panose="02020603050405020304" pitchFamily="18" charset="0"/>
                <a:ea typeface="宋体" panose="02010600030101010101" pitchFamily="2" charset="-122"/>
              </a:rPr>
              <a:t>大小</a:t>
            </a:r>
            <a:endParaRPr lang="zh-CN" altLang="en-US" sz="2800" b="1" dirty="0">
              <a:solidFill>
                <a:srgbClr val="FF0000"/>
              </a:solidFill>
              <a:latin typeface="Times New Roman" panose="02020603050405020304" pitchFamily="18" charset="0"/>
              <a:ea typeface="宋体" panose="02010600030101010101" pitchFamily="2" charset="-122"/>
            </a:endParaRPr>
          </a:p>
        </p:txBody>
      </p:sp>
      <p:sp>
        <p:nvSpPr>
          <p:cNvPr id="18" name="文本框 17"/>
          <p:cNvSpPr txBox="1"/>
          <p:nvPr/>
        </p:nvSpPr>
        <p:spPr>
          <a:xfrm>
            <a:off x="776288" y="4087813"/>
            <a:ext cx="3690937" cy="521970"/>
          </a:xfrm>
          <a:prstGeom prst="rect">
            <a:avLst/>
          </a:prstGeom>
          <a:noFill/>
          <a:ln w="9525">
            <a:noFill/>
          </a:ln>
        </p:spPr>
        <p:txBody>
          <a:bodyPr anchor="t">
            <a:spAutoFit/>
          </a:bodyPr>
          <a:p>
            <a:pPr defTabSz="914400"/>
            <a:r>
              <a:rPr lang="zh-CN" altLang="en-US" sz="2800" b="1" dirty="0">
                <a:solidFill>
                  <a:srgbClr val="FF0000"/>
                </a:solidFill>
                <a:latin typeface="Times New Roman" panose="02020603050405020304" pitchFamily="18" charset="0"/>
                <a:ea typeface="宋体" panose="02010600030101010101" pitchFamily="2" charset="-122"/>
              </a:rPr>
              <a:t>速度快慢或运动状态</a:t>
            </a:r>
            <a:endParaRPr lang="zh-CN" altLang="en-US" sz="2800" b="1" dirty="0">
              <a:solidFill>
                <a:srgbClr val="FF0000"/>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3313" name="组合 9"/>
          <p:cNvGrpSpPr/>
          <p:nvPr/>
        </p:nvGrpSpPr>
        <p:grpSpPr>
          <a:xfrm>
            <a:off x="74613" y="360363"/>
            <a:ext cx="3935412" cy="543918"/>
            <a:chOff x="74015" y="74805"/>
            <a:chExt cx="3936011" cy="542993"/>
          </a:xfrm>
        </p:grpSpPr>
        <p:grpSp>
          <p:nvGrpSpPr>
            <p:cNvPr id="11" name="组合 15"/>
            <p:cNvGrpSpPr/>
            <p:nvPr/>
          </p:nvGrpSpPr>
          <p:grpSpPr bwMode="auto">
            <a:xfrm>
              <a:off x="74015" y="84330"/>
              <a:ext cx="3781341" cy="533468"/>
              <a:chOff x="419929" y="547615"/>
              <a:chExt cx="2992206" cy="533452"/>
            </a:xfrm>
            <a:effectLst>
              <a:outerShdw blurRad="50800" dist="38100" dir="5400000" algn="t" rotWithShape="0">
                <a:prstClr val="black">
                  <a:alpha val="40000"/>
                </a:prstClr>
              </a:outerShdw>
            </a:effectLst>
          </p:grpSpPr>
          <p:sp>
            <p:nvSpPr>
              <p:cNvPr id="13"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圆角矩形 1"/>
              <p:cNvSpPr>
                <a:spLocks noChangeArrowheads="1"/>
              </p:cNvSpPr>
              <p:nvPr/>
            </p:nvSpPr>
            <p:spPr bwMode="auto">
              <a:xfrm>
                <a:off x="467544" y="547615"/>
                <a:ext cx="1656184" cy="533452"/>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 name="TextBox 1"/>
              <p:cNvSpPr txBox="1">
                <a:spLocks noChangeArrowheads="1"/>
              </p:cNvSpPr>
              <p:nvPr/>
            </p:nvSpPr>
            <p:spPr bwMode="auto">
              <a:xfrm>
                <a:off x="419929" y="580123"/>
                <a:ext cx="1750529" cy="459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课堂教学展示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6" name="TextBox 11"/>
            <p:cNvSpPr txBox="1"/>
            <p:nvPr/>
          </p:nvSpPr>
          <p:spPr bwMode="auto">
            <a:xfrm>
              <a:off x="2233344" y="74805"/>
              <a:ext cx="1776682" cy="521082"/>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情景导入</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8" name="文本框 7"/>
          <p:cNvSpPr txBox="1"/>
          <p:nvPr/>
        </p:nvSpPr>
        <p:spPr>
          <a:xfrm>
            <a:off x="439738" y="976313"/>
            <a:ext cx="8264525" cy="1863090"/>
          </a:xfrm>
          <a:prstGeom prst="rect">
            <a:avLst/>
          </a:prstGeom>
          <a:noFill/>
          <a:ln w="9525">
            <a:noFill/>
          </a:ln>
        </p:spPr>
        <p:txBody>
          <a:bodyPr anchor="t">
            <a:spAutoFit/>
          </a:bodyPr>
          <a:p>
            <a:pPr defTabSz="914400">
              <a:lnSpc>
                <a:spcPct val="120000"/>
              </a:lnSpc>
            </a:pPr>
            <a:r>
              <a:rPr lang="zh-CN" altLang="en-US" sz="3200" b="1" dirty="0">
                <a:latin typeface="Times New Roman" panose="02020603050405020304" pitchFamily="18" charset="0"/>
                <a:ea typeface="宋体" panose="02010600030101010101" pitchFamily="2" charset="-122"/>
              </a:rPr>
              <a:t>       请两位同学上来帮忙</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这里有两双筷子，其中一双筷子前端蘸有洗洁精，请两位同学各自挑选一双筷子把桌面上的橡皮夹起来</a:t>
            </a:r>
            <a:r>
              <a:rPr lang="en-US" altLang="zh-CN" sz="3200" b="1" dirty="0">
                <a:latin typeface="Times New Roman" panose="02020603050405020304" pitchFamily="18" charset="0"/>
                <a:ea typeface="宋体" panose="02010600030101010101" pitchFamily="2" charset="-122"/>
              </a:rPr>
              <a:t>.</a:t>
            </a:r>
            <a:endParaRPr lang="zh-CN" altLang="en-US" sz="3200" b="1" dirty="0">
              <a:latin typeface="Times New Roman" panose="02020603050405020304" pitchFamily="18" charset="0"/>
              <a:ea typeface="宋体" panose="02010600030101010101" pitchFamily="2" charset="-122"/>
            </a:endParaRPr>
          </a:p>
        </p:txBody>
      </p:sp>
      <p:pic>
        <p:nvPicPr>
          <p:cNvPr id="9" name="图片 8"/>
          <p:cNvPicPr>
            <a:picLocks noChangeAspect="1"/>
          </p:cNvPicPr>
          <p:nvPr/>
        </p:nvPicPr>
        <p:blipFill>
          <a:blip r:embed="rId1"/>
          <a:stretch>
            <a:fillRect/>
          </a:stretch>
        </p:blipFill>
        <p:spPr>
          <a:xfrm>
            <a:off x="2989263" y="2786063"/>
            <a:ext cx="2717800" cy="2298700"/>
          </a:xfrm>
          <a:prstGeom prst="rect">
            <a:avLst/>
          </a:prstGeom>
          <a:noFill/>
          <a:ln w="9525">
            <a:noFill/>
          </a:ln>
        </p:spPr>
      </p:pic>
      <p:pic>
        <p:nvPicPr>
          <p:cNvPr id="10" name="图片 9"/>
          <p:cNvPicPr>
            <a:picLocks noChangeAspect="1"/>
          </p:cNvPicPr>
          <p:nvPr/>
        </p:nvPicPr>
        <p:blipFill>
          <a:blip r:embed="rId2">
            <a:clrChange>
              <a:clrFrom>
                <a:srgbClr val="FFFFFF"/>
              </a:clrFrom>
              <a:clrTo>
                <a:srgbClr val="FFFFFF">
                  <a:alpha val="0"/>
                </a:srgbClr>
              </a:clrTo>
            </a:clrChange>
          </a:blip>
          <a:stretch>
            <a:fillRect/>
          </a:stretch>
        </p:blipFill>
        <p:spPr>
          <a:xfrm>
            <a:off x="2822575" y="4000500"/>
            <a:ext cx="1187450" cy="1187450"/>
          </a:xfrm>
          <a:prstGeom prst="rect">
            <a:avLst/>
          </a:prstGeom>
          <a:noFill/>
          <a:ln w="9525">
            <a:noFill/>
          </a:ln>
        </p:spPr>
      </p:pic>
      <p:pic>
        <p:nvPicPr>
          <p:cNvPr id="12" name="图片 11"/>
          <p:cNvPicPr>
            <a:picLocks noChangeAspect="1"/>
          </p:cNvPicPr>
          <p:nvPr/>
        </p:nvPicPr>
        <p:blipFill>
          <a:blip r:embed="rId3">
            <a:clrChange>
              <a:clrFrom>
                <a:srgbClr val="FFFFFF"/>
              </a:clrFrom>
              <a:clrTo>
                <a:srgbClr val="FFFFFF">
                  <a:alpha val="0"/>
                </a:srgbClr>
              </a:clrTo>
            </a:clrChange>
          </a:blip>
          <a:stretch>
            <a:fillRect/>
          </a:stretch>
        </p:blipFill>
        <p:spPr>
          <a:xfrm>
            <a:off x="4000500" y="4695825"/>
            <a:ext cx="695325" cy="565150"/>
          </a:xfrm>
          <a:prstGeom prst="rect">
            <a:avLst/>
          </a:prstGeom>
          <a:noFill/>
          <a:ln w="9525">
            <a:noFill/>
          </a:ln>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42938" y="1660525"/>
            <a:ext cx="7705725" cy="2061210"/>
          </a:xfrm>
          <a:prstGeom prst="rect">
            <a:avLst/>
          </a:prstGeom>
          <a:noFill/>
          <a:ln w="9525">
            <a:noFill/>
          </a:ln>
        </p:spPr>
        <p:txBody>
          <a:bodyPr anchor="t">
            <a:spAutoFit/>
          </a:bodyPr>
          <a:p>
            <a:pPr defTabSz="914400"/>
            <a:r>
              <a:rPr lang="zh-CN" altLang="en-US" sz="3200" b="1" dirty="0">
                <a:solidFill>
                  <a:srgbClr val="FF0000"/>
                </a:solidFill>
                <a:latin typeface="Times New Roman" panose="02020603050405020304" pitchFamily="18" charset="0"/>
                <a:ea typeface="宋体" panose="02010600030101010101" pitchFamily="2" charset="-122"/>
              </a:rPr>
              <a:t>实验现象：</a:t>
            </a:r>
            <a:endParaRPr lang="en-US" altLang="zh-CN" sz="3200" b="1" dirty="0">
              <a:solidFill>
                <a:srgbClr val="FF0000"/>
              </a:solidFill>
              <a:latin typeface="Times New Roman" panose="02020603050405020304" pitchFamily="18" charset="0"/>
              <a:ea typeface="宋体" panose="02010600030101010101" pitchFamily="2" charset="-122"/>
            </a:endParaRPr>
          </a:p>
          <a:p>
            <a:pPr defTabSz="914400"/>
            <a:r>
              <a:rPr lang="en-US" altLang="zh-CN" sz="3200" b="1" dirty="0">
                <a:solidFill>
                  <a:srgbClr val="FF0000"/>
                </a:solidFill>
                <a:latin typeface="Times New Roman" panose="02020603050405020304" pitchFamily="18" charset="0"/>
                <a:ea typeface="宋体" panose="02010600030101010101" pitchFamily="2" charset="-122"/>
              </a:rPr>
              <a:t>        </a:t>
            </a:r>
            <a:r>
              <a:rPr lang="zh-CN" altLang="en-US" sz="3200" b="1" dirty="0">
                <a:latin typeface="Times New Roman" panose="02020603050405020304" pitchFamily="18" charset="0"/>
                <a:ea typeface="宋体" panose="02010600030101010101" pitchFamily="2" charset="-122"/>
              </a:rPr>
              <a:t>没有蘸洗洁精的筷子很轻松地就将橡皮夹起来了；蘸有洗洁精的筷子很难将橡皮夹起来</a:t>
            </a:r>
            <a:r>
              <a:rPr lang="en-US" altLang="zh-CN" sz="3200" b="1" dirty="0">
                <a:latin typeface="Times New Roman" panose="02020603050405020304" pitchFamily="18" charset="0"/>
                <a:ea typeface="宋体" panose="02010600030101010101" pitchFamily="2" charset="-122"/>
              </a:rPr>
              <a:t>.</a:t>
            </a:r>
            <a:endParaRPr lang="zh-CN" altLang="en-US" sz="3200" b="1" dirty="0">
              <a:latin typeface="Times New Roman" panose="02020603050405020304" pitchFamily="18" charset="0"/>
              <a:ea typeface="宋体" panose="02010600030101010101" pitchFamily="2" charset="-122"/>
            </a:endParaRPr>
          </a:p>
        </p:txBody>
      </p:sp>
      <p:sp>
        <p:nvSpPr>
          <p:cNvPr id="3" name="思想气泡: 云 2"/>
          <p:cNvSpPr/>
          <p:nvPr/>
        </p:nvSpPr>
        <p:spPr bwMode="auto">
          <a:xfrm>
            <a:off x="3727450" y="553624"/>
            <a:ext cx="4138613" cy="1553402"/>
          </a:xfrm>
          <a:prstGeom prst="cloudCallout">
            <a:avLst>
              <a:gd name="adj1" fmla="val -49177"/>
              <a:gd name="adj2" fmla="val 78510"/>
            </a:avLst>
          </a:prstGeom>
          <a:solidFill>
            <a:schemeClr val="bg1"/>
          </a:solidFill>
          <a:ln w="38100">
            <a:solidFill>
              <a:srgbClr val="00B0F0"/>
            </a:solidFill>
            <a:miter lim="800000"/>
          </a:ln>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为什么会出现这种现象？</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
        <p:nvSpPr>
          <p:cNvPr id="4" name="文本框 3"/>
          <p:cNvSpPr txBox="1"/>
          <p:nvPr/>
        </p:nvSpPr>
        <p:spPr>
          <a:xfrm>
            <a:off x="398463" y="4146550"/>
            <a:ext cx="7880350" cy="583565"/>
          </a:xfrm>
          <a:prstGeom prst="rect">
            <a:avLst/>
          </a:prstGeom>
          <a:solidFill>
            <a:schemeClr val="accent5">
              <a:lumMod val="20000"/>
              <a:lumOff val="80000"/>
            </a:schemeClr>
          </a:solidFill>
        </p:spPr>
        <p:txBody>
          <a:bodyPr>
            <a:spAutoFit/>
          </a:bodyPr>
          <a:lstStyle/>
          <a:p>
            <a:pPr marR="0" algn="ctr" defTabSz="914400">
              <a:buClrTx/>
              <a:buSzTx/>
              <a:defRPr/>
            </a:pPr>
            <a:r>
              <a:rPr kumimoji="0" lang="zh-CN" altLang="en-US" sz="3200" b="1" kern="100" cap="none" spc="0" normalizeH="0" baseline="0" noProof="0" dirty="0">
                <a:latin typeface="+mj-lt"/>
                <a:ea typeface="+mn-ea"/>
                <a:cs typeface="+mn-cs"/>
                <a:sym typeface="+mn-ea"/>
              </a:rPr>
              <a:t>蘸有洗洁精的筷子太滑，阻力太小</a:t>
            </a:r>
            <a:r>
              <a:rPr kumimoji="0" lang="en-US" altLang="zh-CN" sz="3200" b="1" kern="100" cap="none" spc="0" normalizeH="0" baseline="0" noProof="0" dirty="0">
                <a:latin typeface="+mj-lt"/>
                <a:ea typeface="+mn-ea"/>
                <a:cs typeface="+mn-cs"/>
                <a:sym typeface="+mn-ea"/>
              </a:rPr>
              <a:t>.</a:t>
            </a:r>
            <a:endParaRPr kumimoji="0" lang="en-US" altLang="zh-CN" sz="3200" b="1" kern="100" cap="none" spc="0" normalizeH="0" baseline="0" noProof="0" dirty="0">
              <a:latin typeface="+mj-lt"/>
              <a:ea typeface="+mn-ea"/>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000000"/>
                                          </p:val>
                                        </p:tav>
                                        <p:tav tm="100000">
                                          <p:val>
                                            <p:strVal val="#ppt_w"/>
                                          </p:val>
                                        </p:tav>
                                      </p:tavLst>
                                    </p:anim>
                                    <p:anim calcmode="lin" valueType="num">
                                      <p:cBhvr>
                                        <p:cTn id="8" dur="1000" fill="hold"/>
                                        <p:tgtEl>
                                          <p:spTgt spid="2"/>
                                        </p:tgtEl>
                                        <p:attrNameLst>
                                          <p:attrName>ppt_h</p:attrName>
                                        </p:attrNameLst>
                                      </p:cBhvr>
                                      <p:tavLst>
                                        <p:tav tm="0">
                                          <p:val>
                                            <p:fltVal val="0.000000"/>
                                          </p:val>
                                        </p:tav>
                                        <p:tav tm="100000">
                                          <p:val>
                                            <p:strVal val="#ppt_h"/>
                                          </p:val>
                                        </p:tav>
                                      </p:tavLst>
                                    </p:anim>
                                    <p:anim calcmode="lin" valueType="num">
                                      <p:cBhvr>
                                        <p:cTn id="9" dur="1000" fill="hold"/>
                                        <p:tgtEl>
                                          <p:spTgt spid="2"/>
                                        </p:tgtEl>
                                        <p:attrNameLst>
                                          <p:attrName>style.rotation</p:attrName>
                                        </p:attrNameLst>
                                      </p:cBhvr>
                                      <p:tavLst>
                                        <p:tav tm="0">
                                          <p:val>
                                            <p:fltVal val="90.000000"/>
                                          </p:val>
                                        </p:tav>
                                        <p:tav tm="100000">
                                          <p:val>
                                            <p:fltVal val="0.00000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684213" y="1092200"/>
            <a:ext cx="7804150" cy="107632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       我们骑自行车时，停止用力蹬车，最后车子会慢慢停下来，为什么？</a:t>
            </a:r>
            <a:endParaRPr kumimoji="0" lang="zh-CN" altLang="en-US" sz="32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endParaRPr>
          </a:p>
        </p:txBody>
      </p:sp>
      <p:sp>
        <p:nvSpPr>
          <p:cNvPr id="8" name="矩形 7"/>
          <p:cNvSpPr/>
          <p:nvPr/>
        </p:nvSpPr>
        <p:spPr>
          <a:xfrm>
            <a:off x="2347913" y="2474913"/>
            <a:ext cx="3550920" cy="5835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受到摩擦阻力作用</a:t>
            </a:r>
            <a:r>
              <a:rPr kumimoji="0" lang="en-US" altLang="zh-CN"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a:t>
            </a:r>
            <a:endParaRPr kumimoji="0" lang="en-US" altLang="zh-CN"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endParaRPr>
          </a:p>
        </p:txBody>
      </p:sp>
      <p:pic>
        <p:nvPicPr>
          <p:cNvPr id="16387" name="图片 9"/>
          <p:cNvPicPr>
            <a:picLocks noChangeAspect="1"/>
          </p:cNvPicPr>
          <p:nvPr/>
        </p:nvPicPr>
        <p:blipFill>
          <a:blip r:embed="rId1"/>
          <a:stretch>
            <a:fillRect/>
          </a:stretch>
        </p:blipFill>
        <p:spPr>
          <a:xfrm>
            <a:off x="6323013" y="2474913"/>
            <a:ext cx="2452687" cy="2143125"/>
          </a:xfrm>
          <a:prstGeom prst="rect">
            <a:avLst/>
          </a:prstGeom>
          <a:noFill/>
          <a:ln w="9525">
            <a:noFill/>
          </a:ln>
        </p:spPr>
      </p:pic>
      <p:sp>
        <p:nvSpPr>
          <p:cNvPr id="12" name="对话气泡: 圆角矩形 11"/>
          <p:cNvSpPr/>
          <p:nvPr/>
        </p:nvSpPr>
        <p:spPr bwMode="auto">
          <a:xfrm>
            <a:off x="1012825" y="3555534"/>
            <a:ext cx="4554538" cy="1126470"/>
          </a:xfrm>
          <a:prstGeom prst="wedgeRoundRectCallout">
            <a:avLst>
              <a:gd name="adj1" fmla="val 34481"/>
              <a:gd name="adj2" fmla="val -81403"/>
              <a:gd name="adj3" fmla="val 16667"/>
            </a:avLst>
          </a:prstGeom>
          <a:solidFill>
            <a:schemeClr val="bg1"/>
          </a:solidFill>
          <a:ln w="38100">
            <a:solidFill>
              <a:srgbClr val="00B0F0"/>
            </a:solidFill>
            <a:miter lim="800000"/>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        我们今天就来研究关于摩擦力的问题</a:t>
            </a:r>
            <a:r>
              <a:rPr kumimoji="0" lang="en-US" altLang="zh-CN"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09" name="组合 9"/>
          <p:cNvGrpSpPr/>
          <p:nvPr/>
        </p:nvGrpSpPr>
        <p:grpSpPr>
          <a:xfrm>
            <a:off x="74613" y="360363"/>
            <a:ext cx="3935412" cy="543821"/>
            <a:chOff x="74015" y="74805"/>
            <a:chExt cx="3936011" cy="543524"/>
          </a:xfrm>
        </p:grpSpPr>
        <p:grpSp>
          <p:nvGrpSpPr>
            <p:cNvPr id="11"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13"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4" name="圆角矩形 13"/>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5"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课堂教学展示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12" name="TextBox 11"/>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进行新课</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16" name="矩形 4"/>
          <p:cNvSpPr>
            <a:spLocks noChangeArrowheads="1"/>
          </p:cNvSpPr>
          <p:nvPr/>
        </p:nvSpPr>
        <p:spPr bwMode="auto">
          <a:xfrm>
            <a:off x="2665413" y="1047750"/>
            <a:ext cx="3678238" cy="583565"/>
          </a:xfrm>
          <a:prstGeom prst="rect">
            <a:avLst/>
          </a:prstGeom>
          <a:noFill/>
          <a:ln w="9525">
            <a:noFill/>
            <a:miter lim="800000"/>
          </a:ln>
          <a:effectLst/>
        </p:spPr>
        <p:txBody>
          <a:bodyPr>
            <a:spAutoFit/>
          </a:bodyPr>
          <a:lstStyle>
            <a:lvl1pPr eaLnBrk="0" hangingPunct="0">
              <a:spcBef>
                <a:spcPct val="20000"/>
              </a:spcBef>
              <a:defRPr sz="24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sym typeface="+mn-ea"/>
              </a:rPr>
              <a:t>认识摩擦力</a:t>
            </a:r>
            <a:endParaRPr kumimoji="0" lang="zh-CN" altLang="en-US" sz="3200" b="1" i="0" u="none" strike="noStrike" kern="1200" cap="none" spc="0" normalizeH="0" baseline="0" noProof="0" dirty="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sym typeface="+mn-ea"/>
            </a:endParaRPr>
          </a:p>
        </p:txBody>
      </p:sp>
      <p:sp>
        <p:nvSpPr>
          <p:cNvPr id="17" name="矩形 4"/>
          <p:cNvSpPr>
            <a:spLocks noChangeArrowheads="1"/>
          </p:cNvSpPr>
          <p:nvPr/>
        </p:nvSpPr>
        <p:spPr bwMode="auto">
          <a:xfrm>
            <a:off x="950913" y="1014413"/>
            <a:ext cx="1727200" cy="578540"/>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lvl1pPr eaLnBrk="0" hangingPunct="0">
              <a:spcBef>
                <a:spcPct val="20000"/>
              </a:spcBef>
              <a:defRPr sz="24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黑体" panose="02010609060101010101" pitchFamily="49" charset="-122"/>
                <a:cs typeface="+mn-cs"/>
                <a:sym typeface="+mn-ea"/>
              </a:rPr>
              <a:t>知识点一</a:t>
            </a:r>
            <a:endParaRPr kumimoji="0" lang="zh-CN" alt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黑体" panose="02010609060101010101" pitchFamily="49" charset="-122"/>
              <a:cs typeface="+mn-cs"/>
              <a:sym typeface="+mn-ea"/>
            </a:endParaRPr>
          </a:p>
        </p:txBody>
      </p:sp>
      <p:sp>
        <p:nvSpPr>
          <p:cNvPr id="20" name="矩形: 圆角 19"/>
          <p:cNvSpPr/>
          <p:nvPr/>
        </p:nvSpPr>
        <p:spPr>
          <a:xfrm>
            <a:off x="577850" y="1947221"/>
            <a:ext cx="7853363" cy="1738008"/>
          </a:xfrm>
          <a:prstGeom prst="roundRect">
            <a:avLst>
              <a:gd name="adj" fmla="val 16667"/>
            </a:avLst>
          </a:prstGeom>
          <a:solidFill>
            <a:schemeClr val="bg1"/>
          </a:solidFill>
          <a:ln w="38100" cap="flat" cmpd="sng">
            <a:solidFill>
              <a:srgbClr val="00B0F0"/>
            </a:solidFill>
            <a:prstDash val="solid"/>
            <a:miter/>
            <a:headEnd type="none" w="med" len="med"/>
            <a:tailEnd type="none" w="med" len="med"/>
          </a:ln>
        </p:spPr>
        <p:txBody>
          <a:bodyPr anchor="ctr">
            <a:spAutoFit/>
          </a:bodyPr>
          <a:p>
            <a:pPr eaLnBrk="0" hangingPunct="0"/>
            <a:r>
              <a:rPr lang="zh-CN" altLang="en-US" sz="3200" b="1" dirty="0">
                <a:latin typeface="黑体" panose="02010609060101010101" pitchFamily="49" charset="-122"/>
                <a:ea typeface="黑体" panose="02010609060101010101" pitchFamily="49" charset="-122"/>
              </a:rPr>
              <a:t>    两个互相接触的物体，当它们做</a:t>
            </a:r>
            <a:r>
              <a:rPr lang="zh-CN" altLang="en-US" sz="3200" b="1" dirty="0">
                <a:solidFill>
                  <a:srgbClr val="FF0000"/>
                </a:solidFill>
                <a:latin typeface="黑体" panose="02010609060101010101" pitchFamily="49" charset="-122"/>
                <a:ea typeface="黑体" panose="02010609060101010101" pitchFamily="49" charset="-122"/>
              </a:rPr>
              <a:t>相对运动</a:t>
            </a:r>
            <a:r>
              <a:rPr lang="zh-CN" altLang="en-US" sz="3200" b="1" dirty="0">
                <a:latin typeface="黑体" panose="02010609060101010101" pitchFamily="49" charset="-122"/>
                <a:ea typeface="黑体" panose="02010609060101010101" pitchFamily="49" charset="-122"/>
              </a:rPr>
              <a:t>时，在</a:t>
            </a:r>
            <a:r>
              <a:rPr lang="zh-CN" altLang="en-US" sz="3200" b="1" dirty="0">
                <a:solidFill>
                  <a:srgbClr val="FF0000"/>
                </a:solidFill>
                <a:latin typeface="黑体" panose="02010609060101010101" pitchFamily="49" charset="-122"/>
                <a:ea typeface="黑体" panose="02010609060101010101" pitchFamily="49" charset="-122"/>
              </a:rPr>
              <a:t>接触面</a:t>
            </a:r>
            <a:r>
              <a:rPr lang="zh-CN" altLang="en-US" sz="3200" b="1" dirty="0">
                <a:latin typeface="黑体" panose="02010609060101010101" pitchFamily="49" charset="-122"/>
                <a:ea typeface="黑体" panose="02010609060101010101" pitchFamily="49" charset="-122"/>
              </a:rPr>
              <a:t>上会产生一种</a:t>
            </a:r>
            <a:r>
              <a:rPr lang="zh-CN" altLang="en-US" sz="3200" b="1" dirty="0">
                <a:solidFill>
                  <a:srgbClr val="FF0000"/>
                </a:solidFill>
                <a:latin typeface="黑体" panose="02010609060101010101" pitchFamily="49" charset="-122"/>
                <a:ea typeface="黑体" panose="02010609060101010101" pitchFamily="49" charset="-122"/>
              </a:rPr>
              <a:t>阻碍相对运动</a:t>
            </a:r>
            <a:r>
              <a:rPr lang="zh-CN" altLang="en-US" sz="3200" b="1" dirty="0">
                <a:latin typeface="黑体" panose="02010609060101010101" pitchFamily="49" charset="-122"/>
                <a:ea typeface="黑体" panose="02010609060101010101" pitchFamily="49" charset="-122"/>
              </a:rPr>
              <a:t>的力，这个力叫滑动</a:t>
            </a:r>
            <a:r>
              <a:rPr lang="zh-CN" altLang="en-US" sz="3200" b="1" dirty="0">
                <a:solidFill>
                  <a:srgbClr val="FF0000"/>
                </a:solidFill>
                <a:latin typeface="黑体" panose="02010609060101010101" pitchFamily="49" charset="-122"/>
                <a:ea typeface="黑体" panose="02010609060101010101" pitchFamily="49" charset="-122"/>
              </a:rPr>
              <a:t>摩擦力</a:t>
            </a:r>
            <a:r>
              <a:rPr lang="zh-CN" altLang="en-US" sz="3200" b="1" dirty="0">
                <a:latin typeface="黑体" panose="02010609060101010101" pitchFamily="49" charset="-122"/>
                <a:ea typeface="黑体" panose="02010609060101010101" pitchFamily="49" charset="-122"/>
              </a:rPr>
              <a:t>。</a:t>
            </a:r>
            <a:endParaRPr lang="zh-CN" altLang="en-US" sz="3000" b="1" dirty="0">
              <a:latin typeface="黑体" panose="02010609060101010101" pitchFamily="49" charset="-122"/>
              <a:ea typeface="黑体" panose="02010609060101010101" pitchFamily="49" charset="-122"/>
            </a:endParaRPr>
          </a:p>
        </p:txBody>
      </p:sp>
      <p:sp>
        <p:nvSpPr>
          <p:cNvPr id="4" name="思想气泡: 云 3"/>
          <p:cNvSpPr/>
          <p:nvPr/>
        </p:nvSpPr>
        <p:spPr bwMode="auto">
          <a:xfrm>
            <a:off x="3856038" y="3763550"/>
            <a:ext cx="4344988" cy="1553402"/>
          </a:xfrm>
          <a:prstGeom prst="cloudCallout">
            <a:avLst>
              <a:gd name="adj1" fmla="val -51862"/>
              <a:gd name="adj2" fmla="val -48160"/>
            </a:avLst>
          </a:prstGeom>
          <a:solidFill>
            <a:schemeClr val="accent5">
              <a:lumMod val="20000"/>
              <a:lumOff val="80000"/>
            </a:schemeClr>
          </a:solidFill>
          <a:ln w="19050">
            <a:solidFill>
              <a:srgbClr val="00B0F0"/>
            </a:solidFill>
            <a:miter lim="800000"/>
          </a:ln>
        </p:spPr>
        <p:txBody>
          <a:bodyPr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000" b="1" i="0" u="none" strike="noStrike" kern="1200" cap="none" spc="0" normalizeH="0" baseline="0" noProof="0">
                <a:ln>
                  <a:noFill/>
                </a:ln>
                <a:solidFill>
                  <a:schemeClr val="tx1"/>
                </a:solidFill>
                <a:effectLst/>
                <a:uLnTx/>
                <a:uFillTx/>
                <a:latin typeface="+mn-lt"/>
                <a:ea typeface="黑体" panose="02010609060101010101" pitchFamily="49" charset="-122"/>
                <a:cs typeface="+mn-cs"/>
                <a:sym typeface="+mn-ea"/>
              </a:rPr>
              <a:t>摩擦力产生的条件是什么？</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randombar(horizontal)">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20" grpId="0" bldLvl="0" animBg="1"/>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文本框 1"/>
          <p:cNvSpPr txBox="1"/>
          <p:nvPr/>
        </p:nvSpPr>
        <p:spPr>
          <a:xfrm>
            <a:off x="882650" y="1498600"/>
            <a:ext cx="7534275" cy="1076325"/>
          </a:xfrm>
          <a:prstGeom prst="rect">
            <a:avLst/>
          </a:prstGeom>
          <a:noFill/>
          <a:ln w="9525">
            <a:noFill/>
          </a:ln>
        </p:spPr>
        <p:txBody>
          <a:bodyPr anchor="t">
            <a:spAutoFit/>
          </a:bodyPr>
          <a:p>
            <a:pPr defTabSz="914400"/>
            <a:r>
              <a:rPr lang="zh-CN" altLang="en-US" sz="3200" b="1" dirty="0">
                <a:latin typeface="Times New Roman" panose="02020603050405020304" pitchFamily="18" charset="0"/>
                <a:ea typeface="宋体" panose="02010600030101010101" pitchFamily="2" charset="-122"/>
              </a:rPr>
              <a:t>       请同学们双手掌心相对，一起来动手做几个实验：</a:t>
            </a:r>
            <a:endParaRPr lang="zh-CN" altLang="en-US" sz="3200" b="1" dirty="0">
              <a:latin typeface="Times New Roman" panose="02020603050405020304" pitchFamily="18" charset="0"/>
              <a:ea typeface="宋体" panose="02010600030101010101" pitchFamily="2" charset="-122"/>
            </a:endParaRPr>
          </a:p>
        </p:txBody>
      </p:sp>
      <p:grpSp>
        <p:nvGrpSpPr>
          <p:cNvPr id="3" name="组合 3"/>
          <p:cNvGrpSpPr/>
          <p:nvPr/>
        </p:nvGrpSpPr>
        <p:grpSpPr>
          <a:xfrm>
            <a:off x="750888" y="846138"/>
            <a:ext cx="1457325" cy="795221"/>
            <a:chOff x="5661025" y="677862"/>
            <a:chExt cx="1457327" cy="795222"/>
          </a:xfrm>
        </p:grpSpPr>
        <p:grpSp>
          <p:nvGrpSpPr>
            <p:cNvPr id="18435" name="组合 46"/>
            <p:cNvGrpSpPr/>
            <p:nvPr/>
          </p:nvGrpSpPr>
          <p:grpSpPr>
            <a:xfrm>
              <a:off x="5684837" y="677862"/>
              <a:ext cx="1433515" cy="601663"/>
              <a:chOff x="4859632" y="1256930"/>
              <a:chExt cx="1433505" cy="602705"/>
            </a:xfrm>
          </p:grpSpPr>
          <p:sp>
            <p:nvSpPr>
              <p:cNvPr id="8" name="矩形 7"/>
              <p:cNvSpPr/>
              <p:nvPr/>
            </p:nvSpPr>
            <p:spPr>
              <a:xfrm>
                <a:off x="5253330" y="1256930"/>
                <a:ext cx="1039807" cy="5845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4AEDA"/>
                    </a:solidFill>
                    <a:effectLst/>
                    <a:uLnTx/>
                    <a:uFillTx/>
                    <a:latin typeface="微软雅黑" panose="020B0503020204020204" pitchFamily="34" charset="-122"/>
                    <a:ea typeface="微软雅黑" panose="020B0503020204020204" pitchFamily="34" charset="-122"/>
                    <a:cs typeface="+mn-cs"/>
                    <a:sym typeface="+mn-ea"/>
                  </a:rPr>
                  <a:t>实验</a:t>
                </a:r>
                <a:endParaRPr kumimoji="0" lang="zh-CN" altLang="en-US" sz="3200" b="1" i="0" u="none" strike="noStrike" kern="1200" cap="none" spc="0" normalizeH="0" baseline="0" noProof="0" dirty="0">
                  <a:ln>
                    <a:noFill/>
                  </a:ln>
                  <a:solidFill>
                    <a:srgbClr val="04AEDA"/>
                  </a:solidFill>
                  <a:effectLst/>
                  <a:uLnTx/>
                  <a:uFillTx/>
                  <a:latin typeface="微软雅黑" panose="020B0503020204020204" pitchFamily="34" charset="-122"/>
                  <a:ea typeface="微软雅黑" panose="020B0503020204020204" pitchFamily="34" charset="-122"/>
                  <a:cs typeface="+mn-cs"/>
                  <a:sym typeface="+mn-ea"/>
                </a:endParaRPr>
              </a:p>
            </p:txBody>
          </p:sp>
          <p:cxnSp>
            <p:nvCxnSpPr>
              <p:cNvPr id="9" name="直接连接符 8"/>
              <p:cNvCxnSpPr/>
              <p:nvPr/>
            </p:nvCxnSpPr>
            <p:spPr>
              <a:xfrm flipV="1">
                <a:off x="5356517" y="1792844"/>
                <a:ext cx="847720"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59632" y="1859635"/>
                <a:ext cx="1344605"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grpSp>
          <p:nvGrpSpPr>
            <p:cNvPr id="18439" name="组合 49"/>
            <p:cNvGrpSpPr/>
            <p:nvPr/>
          </p:nvGrpSpPr>
          <p:grpSpPr>
            <a:xfrm>
              <a:off x="5661025" y="755650"/>
              <a:ext cx="473687" cy="717434"/>
              <a:chOff x="1126603" y="327420"/>
              <a:chExt cx="454025" cy="700846"/>
            </a:xfrm>
          </p:grpSpPr>
          <p:sp>
            <p:nvSpPr>
              <p:cNvPr id="18440" name="Freeform 145"/>
              <p:cNvSpPr>
                <a:spLocks noEditPoints="1"/>
              </p:cNvSpPr>
              <p:nvPr/>
            </p:nvSpPr>
            <p:spPr>
              <a:xfrm>
                <a:off x="1212517" y="427186"/>
                <a:ext cx="289545" cy="288031"/>
              </a:xfrm>
              <a:custGeom>
                <a:avLst/>
                <a:gdLst/>
                <a:ahLst/>
                <a:cxnLst>
                  <a:cxn ang="0">
                    <a:pos x="425565010" y="71840912"/>
                  </a:cxn>
                  <a:cxn ang="0">
                    <a:pos x="213862052" y="0"/>
                  </a:cxn>
                  <a:cxn ang="0">
                    <a:pos x="0" y="71840912"/>
                  </a:cxn>
                  <a:cxn ang="0">
                    <a:pos x="2160564" y="74318294"/>
                  </a:cxn>
                  <a:cxn ang="0">
                    <a:pos x="0" y="74318294"/>
                  </a:cxn>
                  <a:cxn ang="0">
                    <a:pos x="162017330" y="322046989"/>
                  </a:cxn>
                  <a:cxn ang="0">
                    <a:pos x="162017330" y="423616478"/>
                  </a:cxn>
                  <a:cxn ang="0">
                    <a:pos x="213862052" y="453343481"/>
                  </a:cxn>
                  <a:cxn ang="0">
                    <a:pos x="263547680" y="423616478"/>
                  </a:cxn>
                  <a:cxn ang="0">
                    <a:pos x="263547680" y="322046989"/>
                  </a:cxn>
                  <a:cxn ang="0">
                    <a:pos x="425565010" y="74318294"/>
                  </a:cxn>
                  <a:cxn ang="0">
                    <a:pos x="423404446" y="74318294"/>
                  </a:cxn>
                  <a:cxn ang="0">
                    <a:pos x="425565010" y="71840912"/>
                  </a:cxn>
                  <a:cxn ang="0">
                    <a:pos x="213862052" y="131296492"/>
                  </a:cxn>
                  <a:cxn ang="0">
                    <a:pos x="28082925" y="76795675"/>
                  </a:cxn>
                  <a:cxn ang="0">
                    <a:pos x="213862052" y="14864288"/>
                  </a:cxn>
                  <a:cxn ang="0">
                    <a:pos x="401803213" y="76795675"/>
                  </a:cxn>
                  <a:cxn ang="0">
                    <a:pos x="213862052" y="131296492"/>
                  </a:cxn>
                </a:cxnLst>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rgbClr val="04AEDA"/>
              </a:solidFill>
              <a:ln w="9525">
                <a:noFill/>
              </a:ln>
            </p:spPr>
            <p:txBody>
              <a:bodyPr/>
              <a:p>
                <a:endParaRPr lang="zh-CN" altLang="en-US"/>
              </a:p>
            </p:txBody>
          </p:sp>
          <p:sp>
            <p:nvSpPr>
              <p:cNvPr id="18441" name="椭圆 51"/>
              <p:cNvSpPr/>
              <p:nvPr/>
            </p:nvSpPr>
            <p:spPr>
              <a:xfrm>
                <a:off x="1126603" y="327420"/>
                <a:ext cx="454025" cy="700846"/>
              </a:xfrm>
              <a:prstGeom prst="ellipse">
                <a:avLst/>
              </a:prstGeom>
              <a:noFill/>
              <a:ln w="31750" cap="flat" cmpd="sng">
                <a:solidFill>
                  <a:srgbClr val="04AEDA"/>
                </a:solidFill>
                <a:prstDash val="solid"/>
                <a:round/>
                <a:headEnd type="none" w="med" len="med"/>
                <a:tailEnd type="none" w="med" len="med"/>
              </a:ln>
            </p:spPr>
            <p:txBody>
              <a:bodyPr anchor="t">
                <a:spAutoFit/>
              </a:bodyPr>
              <a:p>
                <a:endParaRPr lang="zh-CN" altLang="en-US" sz="3200" dirty="0">
                  <a:latin typeface="HY얕은샘물M"/>
                  <a:ea typeface="HY얕은샘물M"/>
                </a:endParaRPr>
              </a:p>
            </p:txBody>
          </p:sp>
        </p:grpSp>
      </p:grpSp>
      <p:pic>
        <p:nvPicPr>
          <p:cNvPr id="18442" name="图片 17"/>
          <p:cNvPicPr>
            <a:picLocks noChangeAspect="1"/>
          </p:cNvPicPr>
          <p:nvPr/>
        </p:nvPicPr>
        <p:blipFill>
          <a:blip r:embed="rId1">
            <a:clrChange>
              <a:clrFrom>
                <a:srgbClr val="F9F9F9"/>
              </a:clrFrom>
              <a:clrTo>
                <a:srgbClr val="F9F9F9">
                  <a:alpha val="0"/>
                </a:srgbClr>
              </a:clrTo>
            </a:clrChange>
          </a:blip>
          <a:srcRect l="11438" t="17235" r="4651" b="7039"/>
          <a:stretch>
            <a:fillRect/>
          </a:stretch>
        </p:blipFill>
        <p:spPr>
          <a:xfrm>
            <a:off x="6340475" y="2765425"/>
            <a:ext cx="2422525" cy="145891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11163" y="655638"/>
            <a:ext cx="7894637" cy="4446270"/>
          </a:xfrm>
          <a:prstGeom prst="rect">
            <a:avLst/>
          </a:prstGeom>
          <a:noFill/>
          <a:ln w="9525">
            <a:noFill/>
          </a:ln>
        </p:spPr>
        <p:txBody>
          <a:bodyPr anchor="t">
            <a:spAutoFit/>
          </a:bodyPr>
          <a:p>
            <a:pPr defTabSz="914400">
              <a:spcAft>
                <a:spcPts val="600"/>
              </a:spcAft>
            </a:pPr>
            <a:r>
              <a:rPr lang="zh-CN" altLang="en-US" sz="3200" b="1" dirty="0">
                <a:solidFill>
                  <a:srgbClr val="00B0F0"/>
                </a:solidFill>
                <a:latin typeface="Times New Roman" panose="02020603050405020304" pitchFamily="18" charset="0"/>
                <a:ea typeface="宋体" panose="02010600030101010101" pitchFamily="2" charset="-122"/>
              </a:rPr>
              <a:t>实验</a:t>
            </a:r>
            <a:r>
              <a:rPr lang="en-US" altLang="zh-CN" sz="3200" b="1" dirty="0">
                <a:solidFill>
                  <a:srgbClr val="00B0F0"/>
                </a:solidFill>
                <a:latin typeface="Times New Roman" panose="02020603050405020304" pitchFamily="18" charset="0"/>
                <a:ea typeface="宋体" panose="02010600030101010101" pitchFamily="2" charset="-122"/>
              </a:rPr>
              <a:t>1</a:t>
            </a:r>
            <a:r>
              <a:rPr lang="zh-CN" altLang="en-US" sz="3200" b="1" dirty="0">
                <a:solidFill>
                  <a:srgbClr val="00B0F0"/>
                </a:solidFill>
                <a:latin typeface="Times New Roman" panose="02020603050405020304" pitchFamily="18" charset="0"/>
                <a:ea typeface="宋体" panose="02010600030101010101" pitchFamily="2" charset="-122"/>
              </a:rPr>
              <a:t>：</a:t>
            </a:r>
            <a:r>
              <a:rPr lang="zh-CN" altLang="en-US" sz="2800" b="1" dirty="0">
                <a:latin typeface="Times New Roman" panose="02020603050405020304" pitchFamily="18" charset="0"/>
                <a:ea typeface="宋体" panose="02010600030101010101" pitchFamily="2" charset="-122"/>
              </a:rPr>
              <a:t>双手并拢，用其中一只手推或拉，使其中一只手在另一只手掌上运动，感受有没有一个阻碍手运动的力；</a:t>
            </a:r>
            <a:endParaRPr lang="zh-CN" altLang="en-US" sz="3200" b="1" dirty="0">
              <a:latin typeface="Times New Roman" panose="02020603050405020304" pitchFamily="18" charset="0"/>
              <a:ea typeface="宋体" panose="02010600030101010101" pitchFamily="2" charset="-122"/>
            </a:endParaRPr>
          </a:p>
          <a:p>
            <a:pPr defTabSz="914400">
              <a:spcAft>
                <a:spcPts val="600"/>
              </a:spcAft>
            </a:pPr>
            <a:r>
              <a:rPr lang="zh-CN" altLang="en-US" sz="3200" b="1" dirty="0">
                <a:solidFill>
                  <a:srgbClr val="00B0F0"/>
                </a:solidFill>
                <a:latin typeface="Times New Roman" panose="02020603050405020304" pitchFamily="18" charset="0"/>
                <a:ea typeface="宋体" panose="02010600030101010101" pitchFamily="2" charset="-122"/>
              </a:rPr>
              <a:t>实验</a:t>
            </a:r>
            <a:r>
              <a:rPr lang="en-US" altLang="zh-CN" sz="3200" b="1" dirty="0">
                <a:solidFill>
                  <a:srgbClr val="00B0F0"/>
                </a:solidFill>
                <a:latin typeface="Times New Roman" panose="02020603050405020304" pitchFamily="18" charset="0"/>
                <a:ea typeface="宋体" panose="02010600030101010101" pitchFamily="2" charset="-122"/>
              </a:rPr>
              <a:t>2</a:t>
            </a:r>
            <a:r>
              <a:rPr lang="zh-CN" altLang="en-US" sz="3200" b="1" dirty="0">
                <a:solidFill>
                  <a:srgbClr val="00B0F0"/>
                </a:solidFill>
                <a:latin typeface="Times New Roman" panose="02020603050405020304" pitchFamily="18" charset="0"/>
                <a:ea typeface="宋体" panose="02010600030101010101" pitchFamily="2" charset="-122"/>
              </a:rPr>
              <a:t>：</a:t>
            </a:r>
            <a:r>
              <a:rPr lang="zh-CN" altLang="en-US" sz="2800" b="1" dirty="0">
                <a:latin typeface="Times New Roman" panose="02020603050405020304" pitchFamily="18" charset="0"/>
                <a:ea typeface="宋体" panose="02010600030101010101" pitchFamily="2" charset="-122"/>
              </a:rPr>
              <a:t>双手并拢，保持双手不动，也不用力推或拉，感受有没有一个阻碍手运动的力；</a:t>
            </a:r>
            <a:endParaRPr lang="zh-CN" altLang="en-US" sz="2800" b="1" dirty="0">
              <a:latin typeface="Times New Roman" panose="02020603050405020304" pitchFamily="18" charset="0"/>
              <a:ea typeface="宋体" panose="02010600030101010101" pitchFamily="2" charset="-122"/>
            </a:endParaRPr>
          </a:p>
          <a:p>
            <a:pPr defTabSz="914400">
              <a:spcAft>
                <a:spcPts val="600"/>
              </a:spcAft>
            </a:pPr>
            <a:r>
              <a:rPr lang="zh-CN" altLang="en-US" sz="3200" b="1" dirty="0">
                <a:solidFill>
                  <a:srgbClr val="00B0F0"/>
                </a:solidFill>
                <a:latin typeface="Times New Roman" panose="02020603050405020304" pitchFamily="18" charset="0"/>
                <a:ea typeface="宋体" panose="02010600030101010101" pitchFamily="2" charset="-122"/>
              </a:rPr>
              <a:t>实验</a:t>
            </a:r>
            <a:r>
              <a:rPr lang="en-US" altLang="zh-CN" sz="3200" b="1" dirty="0">
                <a:solidFill>
                  <a:srgbClr val="00B0F0"/>
                </a:solidFill>
                <a:latin typeface="Times New Roman" panose="02020603050405020304" pitchFamily="18" charset="0"/>
                <a:ea typeface="宋体" panose="02010600030101010101" pitchFamily="2" charset="-122"/>
              </a:rPr>
              <a:t>3</a:t>
            </a:r>
            <a:r>
              <a:rPr lang="zh-CN" altLang="en-US" sz="3200" b="1" dirty="0">
                <a:solidFill>
                  <a:srgbClr val="00B0F0"/>
                </a:solidFill>
                <a:latin typeface="Times New Roman" panose="02020603050405020304" pitchFamily="18" charset="0"/>
                <a:ea typeface="宋体" panose="02010600030101010101" pitchFamily="2" charset="-122"/>
              </a:rPr>
              <a:t>：</a:t>
            </a:r>
            <a:r>
              <a:rPr lang="zh-CN" altLang="en-US" sz="2800" b="1" dirty="0">
                <a:latin typeface="Times New Roman" panose="02020603050405020304" pitchFamily="18" charset="0"/>
                <a:ea typeface="宋体" panose="02010600030101010101" pitchFamily="2" charset="-122"/>
              </a:rPr>
              <a:t>双手并拢，使双手做相向运动，感受有没有一个阻碍手运动的力；</a:t>
            </a:r>
            <a:endParaRPr lang="zh-CN" altLang="en-US" sz="2800" b="1" dirty="0">
              <a:latin typeface="Times New Roman" panose="02020603050405020304" pitchFamily="18" charset="0"/>
              <a:ea typeface="宋体" panose="02010600030101010101" pitchFamily="2" charset="-122"/>
            </a:endParaRPr>
          </a:p>
          <a:p>
            <a:pPr defTabSz="914400">
              <a:spcAft>
                <a:spcPts val="600"/>
              </a:spcAft>
            </a:pPr>
            <a:r>
              <a:rPr lang="zh-CN" altLang="en-US" sz="3200" b="1" dirty="0">
                <a:solidFill>
                  <a:srgbClr val="00B0F0"/>
                </a:solidFill>
                <a:latin typeface="Times New Roman" panose="02020603050405020304" pitchFamily="18" charset="0"/>
                <a:ea typeface="宋体" panose="02010600030101010101" pitchFamily="2" charset="-122"/>
              </a:rPr>
              <a:t>实验</a:t>
            </a:r>
            <a:r>
              <a:rPr lang="en-US" altLang="zh-CN" sz="3200" b="1" dirty="0">
                <a:solidFill>
                  <a:srgbClr val="00B0F0"/>
                </a:solidFill>
                <a:latin typeface="Times New Roman" panose="02020603050405020304" pitchFamily="18" charset="0"/>
                <a:ea typeface="宋体" panose="02010600030101010101" pitchFamily="2" charset="-122"/>
              </a:rPr>
              <a:t>4</a:t>
            </a:r>
            <a:r>
              <a:rPr lang="zh-CN" altLang="en-US" sz="3200" b="1" dirty="0">
                <a:solidFill>
                  <a:srgbClr val="00B0F0"/>
                </a:solidFill>
                <a:latin typeface="Times New Roman" panose="02020603050405020304" pitchFamily="18" charset="0"/>
                <a:ea typeface="宋体" panose="02010600030101010101" pitchFamily="2" charset="-122"/>
              </a:rPr>
              <a:t>：</a:t>
            </a:r>
            <a:r>
              <a:rPr lang="zh-CN" altLang="en-US" sz="2800" b="1" dirty="0">
                <a:latin typeface="Times New Roman" panose="02020603050405020304" pitchFamily="18" charset="0"/>
                <a:ea typeface="宋体" panose="02010600030101010101" pitchFamily="2" charset="-122"/>
              </a:rPr>
              <a:t>双手并拢，保持双手同时向上、向下运动，感受有没有一个阻碍手运动的力</a:t>
            </a:r>
            <a:r>
              <a:rPr lang="en-US" altLang="zh-CN" sz="2800" b="1" dirty="0">
                <a:latin typeface="Times New Roman" panose="02020603050405020304" pitchFamily="18" charset="0"/>
                <a:ea typeface="宋体" panose="02010600030101010101" pitchFamily="2" charset="-122"/>
              </a:rPr>
              <a:t>.</a:t>
            </a:r>
            <a:endParaRPr lang="zh-CN" altLang="en-US" sz="3200" b="1"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charRg st="0" end="51"/>
                                            </p:txEl>
                                          </p:spTgt>
                                        </p:tgtEl>
                                        <p:attrNameLst>
                                          <p:attrName>style.visibility</p:attrName>
                                        </p:attrNameLst>
                                      </p:cBhvr>
                                      <p:to>
                                        <p:strVal val="visible"/>
                                      </p:to>
                                    </p:set>
                                    <p:animEffect transition="in" filter="wipe(up)">
                                      <p:cBhvr>
                                        <p:cTn id="7" dur="500"/>
                                        <p:tgtEl>
                                          <p:spTgt spid="2">
                                            <p:txEl>
                                              <p:charRg st="0" end="51"/>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xEl>
                                              <p:charRg st="51" end="91"/>
                                            </p:txEl>
                                          </p:spTgt>
                                        </p:tgtEl>
                                        <p:attrNameLst>
                                          <p:attrName>style.visibility</p:attrName>
                                        </p:attrNameLst>
                                      </p:cBhvr>
                                      <p:to>
                                        <p:strVal val="visible"/>
                                      </p:to>
                                    </p:set>
                                    <p:animEffect transition="in" filter="wipe(up)">
                                      <p:cBhvr>
                                        <p:cTn id="11" dur="500"/>
                                        <p:tgtEl>
                                          <p:spTgt spid="2">
                                            <p:txEl>
                                              <p:charRg st="51" end="9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xEl>
                                              <p:charRg st="91" end="125"/>
                                            </p:txEl>
                                          </p:spTgt>
                                        </p:tgtEl>
                                        <p:attrNameLst>
                                          <p:attrName>style.visibility</p:attrName>
                                        </p:attrNameLst>
                                      </p:cBhvr>
                                      <p:to>
                                        <p:strVal val="visible"/>
                                      </p:to>
                                    </p:set>
                                    <p:animEffect transition="in" filter="wipe(up)">
                                      <p:cBhvr>
                                        <p:cTn id="15" dur="500"/>
                                        <p:tgtEl>
                                          <p:spTgt spid="2">
                                            <p:txEl>
                                              <p:charRg st="91" end="125"/>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
                                            <p:txEl>
                                              <p:charRg st="125" end="164"/>
                                            </p:txEl>
                                          </p:spTgt>
                                        </p:tgtEl>
                                        <p:attrNameLst>
                                          <p:attrName>style.visibility</p:attrName>
                                        </p:attrNameLst>
                                      </p:cBhvr>
                                      <p:to>
                                        <p:strVal val="visible"/>
                                      </p:to>
                                    </p:set>
                                    <p:animEffect transition="in" filter="wipe(up)">
                                      <p:cBhvr>
                                        <p:cTn id="19" dur="500"/>
                                        <p:tgtEl>
                                          <p:spTgt spid="2">
                                            <p:txEl>
                                              <p:charRg st="125" end="16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30250" y="1120775"/>
            <a:ext cx="8051800" cy="3044190"/>
          </a:xfrm>
          <a:prstGeom prst="rect">
            <a:avLst/>
          </a:prstGeom>
          <a:noFill/>
          <a:ln w="9525">
            <a:noFill/>
          </a:ln>
        </p:spPr>
        <p:txBody>
          <a:bodyPr anchor="t">
            <a:spAutoFit/>
          </a:bodyPr>
          <a:p>
            <a:pPr defTabSz="914400" eaLnBrk="0" hangingPunct="0">
              <a:lnSpc>
                <a:spcPct val="120000"/>
              </a:lnSpc>
            </a:pPr>
            <a:r>
              <a:rPr lang="zh-CN" altLang="en-US" sz="3200" b="1" dirty="0">
                <a:solidFill>
                  <a:srgbClr val="FF0000"/>
                </a:solidFill>
                <a:latin typeface="Times New Roman" panose="02020603050405020304" pitchFamily="18" charset="0"/>
                <a:ea typeface="宋体" panose="02010600030101010101" pitchFamily="2" charset="-122"/>
              </a:rPr>
              <a:t>摩擦力产生的条件：</a:t>
            </a:r>
            <a:endParaRPr lang="en-US" altLang="zh-CN" sz="3200" b="1" dirty="0">
              <a:solidFill>
                <a:srgbClr val="FF0000"/>
              </a:solidFill>
              <a:latin typeface="Times New Roman" panose="02020603050405020304" pitchFamily="18" charset="0"/>
              <a:ea typeface="宋体" panose="02010600030101010101" pitchFamily="2" charset="-122"/>
            </a:endParaRPr>
          </a:p>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a:t>
            </a:r>
            <a:r>
              <a:rPr lang="en-US" altLang="zh-CN" sz="3200" b="1" dirty="0">
                <a:latin typeface="Times New Roman" panose="02020603050405020304" pitchFamily="18" charset="0"/>
                <a:ea typeface="宋体" panose="02010600030101010101" pitchFamily="2" charset="-122"/>
              </a:rPr>
              <a:t>1</a:t>
            </a:r>
            <a:r>
              <a:rPr lang="zh-CN" altLang="en-US" sz="3200" b="1" dirty="0">
                <a:latin typeface="Times New Roman" panose="02020603050405020304" pitchFamily="18" charset="0"/>
                <a:ea typeface="宋体" panose="02010600030101010101" pitchFamily="2" charset="-122"/>
              </a:rPr>
              <a:t>）接触；</a:t>
            </a:r>
            <a:endParaRPr lang="en-US" altLang="zh-CN" sz="3200" b="1" dirty="0">
              <a:latin typeface="Times New Roman" panose="02020603050405020304" pitchFamily="18" charset="0"/>
              <a:ea typeface="宋体" panose="02010600030101010101" pitchFamily="2" charset="-122"/>
            </a:endParaRPr>
          </a:p>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a:t>
            </a:r>
            <a:r>
              <a:rPr lang="en-US" altLang="zh-CN" sz="3200" b="1" dirty="0">
                <a:latin typeface="Times New Roman" panose="02020603050405020304" pitchFamily="18" charset="0"/>
                <a:ea typeface="宋体" panose="02010600030101010101" pitchFamily="2" charset="-122"/>
              </a:rPr>
              <a:t>2</a:t>
            </a:r>
            <a:r>
              <a:rPr lang="zh-CN" altLang="en-US" sz="3200" b="1" dirty="0">
                <a:latin typeface="Times New Roman" panose="02020603050405020304" pitchFamily="18" charset="0"/>
                <a:ea typeface="宋体" panose="02010600030101010101" pitchFamily="2" charset="-122"/>
              </a:rPr>
              <a:t>）有压力；</a:t>
            </a:r>
            <a:endParaRPr lang="en-US" altLang="zh-CN" sz="3200" b="1" dirty="0">
              <a:latin typeface="Times New Roman" panose="02020603050405020304" pitchFamily="18" charset="0"/>
              <a:ea typeface="宋体" panose="02010600030101010101" pitchFamily="2" charset="-122"/>
            </a:endParaRPr>
          </a:p>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a:t>
            </a:r>
            <a:r>
              <a:rPr lang="en-US" altLang="zh-CN" sz="3200" b="1" dirty="0">
                <a:latin typeface="Times New Roman" panose="02020603050405020304" pitchFamily="18" charset="0"/>
                <a:ea typeface="宋体" panose="02010600030101010101" pitchFamily="2" charset="-122"/>
              </a:rPr>
              <a:t>3</a:t>
            </a:r>
            <a:r>
              <a:rPr lang="zh-CN" altLang="en-US" sz="3200" b="1" dirty="0">
                <a:latin typeface="Times New Roman" panose="02020603050405020304" pitchFamily="18" charset="0"/>
                <a:ea typeface="宋体" panose="02010600030101010101" pitchFamily="2" charset="-122"/>
              </a:rPr>
              <a:t>）发生相对运动</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或有相对运动的趋势</a:t>
            </a:r>
            <a:r>
              <a:rPr lang="en-US" altLang="zh-CN" sz="3200" b="1" dirty="0">
                <a:latin typeface="Times New Roman" panose="02020603050405020304" pitchFamily="18" charset="0"/>
                <a:ea typeface="宋体" panose="02010600030101010101" pitchFamily="2" charset="-122"/>
              </a:rPr>
              <a:t>);</a:t>
            </a:r>
            <a:endParaRPr lang="en-US" altLang="zh-CN" sz="3200" b="1" dirty="0">
              <a:latin typeface="Times New Roman" panose="02020603050405020304" pitchFamily="18" charset="0"/>
              <a:ea typeface="宋体" panose="02010600030101010101" pitchFamily="2" charset="-122"/>
            </a:endParaRPr>
          </a:p>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a:t>
            </a:r>
            <a:r>
              <a:rPr lang="en-US" altLang="zh-CN" sz="3200" b="1" dirty="0">
                <a:latin typeface="Times New Roman" panose="02020603050405020304" pitchFamily="18" charset="0"/>
                <a:ea typeface="宋体" panose="02010600030101010101" pitchFamily="2" charset="-122"/>
              </a:rPr>
              <a:t>4</a:t>
            </a:r>
            <a:r>
              <a:rPr lang="zh-CN" altLang="en-US" sz="3200" b="1" dirty="0">
                <a:latin typeface="Times New Roman" panose="02020603050405020304" pitchFamily="18" charset="0"/>
                <a:ea typeface="宋体" panose="02010600030101010101" pitchFamily="2" charset="-122"/>
              </a:rPr>
              <a:t>）接触面粗糙</a:t>
            </a:r>
            <a:r>
              <a:rPr lang="en-US" altLang="zh-CN" sz="3200" b="1" dirty="0">
                <a:latin typeface="Times New Roman" panose="02020603050405020304" pitchFamily="18" charset="0"/>
                <a:ea typeface="宋体" panose="02010600030101010101" pitchFamily="2" charset="-122"/>
              </a:rPr>
              <a:t>.</a:t>
            </a:r>
            <a:endParaRPr lang="zh-CN" altLang="en-US" sz="3200" b="1"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charRg st="0" end="10"/>
                                            </p:txEl>
                                          </p:spTgt>
                                        </p:tgtEl>
                                        <p:attrNameLst>
                                          <p:attrName>style.visibility</p:attrName>
                                        </p:attrNameLst>
                                      </p:cBhvr>
                                      <p:to>
                                        <p:strVal val="visible"/>
                                      </p:to>
                                    </p:set>
                                    <p:animEffect transition="in" filter="wipe(left)">
                                      <p:cBhvr>
                                        <p:cTn id="7" dur="500"/>
                                        <p:tgtEl>
                                          <p:spTgt spid="2">
                                            <p:txEl>
                                              <p:charRg st="0" end="1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xEl>
                                              <p:charRg st="10" end="17"/>
                                            </p:txEl>
                                          </p:spTgt>
                                        </p:tgtEl>
                                        <p:attrNameLst>
                                          <p:attrName>style.visibility</p:attrName>
                                        </p:attrNameLst>
                                      </p:cBhvr>
                                      <p:to>
                                        <p:strVal val="visible"/>
                                      </p:to>
                                    </p:set>
                                    <p:animEffect transition="in" filter="wipe(left)">
                                      <p:cBhvr>
                                        <p:cTn id="11" dur="500"/>
                                        <p:tgtEl>
                                          <p:spTgt spid="2">
                                            <p:txEl>
                                              <p:charRg st="10" end="17"/>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xEl>
                                              <p:charRg st="17" end="25"/>
                                            </p:txEl>
                                          </p:spTgt>
                                        </p:tgtEl>
                                        <p:attrNameLst>
                                          <p:attrName>style.visibility</p:attrName>
                                        </p:attrNameLst>
                                      </p:cBhvr>
                                      <p:to>
                                        <p:strVal val="visible"/>
                                      </p:to>
                                    </p:set>
                                    <p:animEffect transition="in" filter="wipe(left)">
                                      <p:cBhvr>
                                        <p:cTn id="15" dur="500"/>
                                        <p:tgtEl>
                                          <p:spTgt spid="2">
                                            <p:txEl>
                                              <p:charRg st="17" end="25"/>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xEl>
                                              <p:charRg st="25" end="47"/>
                                            </p:txEl>
                                          </p:spTgt>
                                        </p:tgtEl>
                                        <p:attrNameLst>
                                          <p:attrName>style.visibility</p:attrName>
                                        </p:attrNameLst>
                                      </p:cBhvr>
                                      <p:to>
                                        <p:strVal val="visible"/>
                                      </p:to>
                                    </p:set>
                                    <p:animEffect transition="in" filter="wipe(left)">
                                      <p:cBhvr>
                                        <p:cTn id="19" dur="500"/>
                                        <p:tgtEl>
                                          <p:spTgt spid="2">
                                            <p:txEl>
                                              <p:charRg st="25" end="47"/>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
                                            <p:txEl>
                                              <p:charRg st="47" end="57"/>
                                            </p:txEl>
                                          </p:spTgt>
                                        </p:tgtEl>
                                        <p:attrNameLst>
                                          <p:attrName>style.visibility</p:attrName>
                                        </p:attrNameLst>
                                      </p:cBhvr>
                                      <p:to>
                                        <p:strVal val="visible"/>
                                      </p:to>
                                    </p:set>
                                    <p:animEffect transition="in" filter="wipe(left)">
                                      <p:cBhvr>
                                        <p:cTn id="23" dur="500"/>
                                        <p:tgtEl>
                                          <p:spTgt spid="2">
                                            <p:txEl>
                                              <p:charRg st="47" end="5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60"/>
          <p:cNvSpPr>
            <a:spLocks noChangeArrowheads="1"/>
          </p:cNvSpPr>
          <p:nvPr/>
        </p:nvSpPr>
        <p:spPr bwMode="auto">
          <a:xfrm>
            <a:off x="215900" y="554038"/>
            <a:ext cx="8064500" cy="1370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chemeClr val="tx1"/>
                </a:solidFill>
                <a:effectLst/>
                <a:uLnTx/>
                <a:uFillTx/>
                <a:latin typeface="+mn-lt"/>
                <a:ea typeface="+mn-ea"/>
                <a:cs typeface="+mn-cs"/>
                <a:sym typeface="+mn-ea"/>
              </a:rPr>
              <a:t>        肉眼看起来十分光滑的桌面，在显微镜下观察也是凸凹不平的。</a:t>
            </a:r>
            <a:endParaRPr kumimoji="0" lang="zh-CN" altLang="zh-CN" sz="3200" b="1" i="0" u="none" strike="noStrike" kern="1200" cap="none" spc="0" normalizeH="0" baseline="0" noProof="0" dirty="0">
              <a:ln>
                <a:noFill/>
              </a:ln>
              <a:solidFill>
                <a:schemeClr val="tx1"/>
              </a:solidFill>
              <a:effectLst/>
              <a:uLnTx/>
              <a:uFillTx/>
              <a:latin typeface="+mn-lt"/>
              <a:ea typeface="+mn-ea"/>
              <a:cs typeface="+mn-cs"/>
              <a:sym typeface="+mn-ea"/>
            </a:endParaRPr>
          </a:p>
        </p:txBody>
      </p:sp>
      <p:pic>
        <p:nvPicPr>
          <p:cNvPr id="21506" name="Picture 2" descr="D:\我的文档\My Pictures\W020140617391815278689.jpg"/>
          <p:cNvPicPr>
            <a:picLocks noChangeAspect="1"/>
          </p:cNvPicPr>
          <p:nvPr/>
        </p:nvPicPr>
        <p:blipFill>
          <a:blip r:embed="rId1">
            <a:clrChange>
              <a:clrFrom>
                <a:srgbClr val="FFFFFF"/>
              </a:clrFrom>
              <a:clrTo>
                <a:srgbClr val="FFFFFF">
                  <a:alpha val="0"/>
                </a:srgbClr>
              </a:clrTo>
            </a:clrChange>
          </a:blip>
          <a:stretch>
            <a:fillRect/>
          </a:stretch>
        </p:blipFill>
        <p:spPr>
          <a:xfrm>
            <a:off x="2020888" y="1593850"/>
            <a:ext cx="4902200" cy="3024188"/>
          </a:xfrm>
          <a:prstGeom prst="rect">
            <a:avLst/>
          </a:prstGeom>
          <a:noFill/>
          <a:ln w="9525">
            <a:noFill/>
          </a:ln>
        </p:spPr>
      </p:pic>
      <p:sp>
        <p:nvSpPr>
          <p:cNvPr id="4" name="矩形 3"/>
          <p:cNvSpPr/>
          <p:nvPr/>
        </p:nvSpPr>
        <p:spPr>
          <a:xfrm>
            <a:off x="2525713" y="4618038"/>
            <a:ext cx="3583305" cy="39878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mn-lt"/>
                <a:ea typeface="宋体" panose="02010600030101010101" pitchFamily="2" charset="-122"/>
                <a:cs typeface="+mn-cs"/>
                <a:sym typeface="+mn-ea"/>
              </a:rPr>
              <a:t>图</a:t>
            </a:r>
            <a:r>
              <a:rPr kumimoji="0" lang="en-US" altLang="zh-CN" sz="2000" b="1" i="0" u="none" strike="noStrike" kern="1200" cap="none" spc="0" normalizeH="0" baseline="0" noProof="0" dirty="0">
                <a:ln>
                  <a:noFill/>
                </a:ln>
                <a:solidFill>
                  <a:schemeClr val="tx1"/>
                </a:solidFill>
                <a:effectLst/>
                <a:uLnTx/>
                <a:uFillTx/>
                <a:latin typeface="+mn-lt"/>
                <a:ea typeface="宋体" panose="02010600030101010101" pitchFamily="2" charset="-122"/>
                <a:cs typeface="+mn-cs"/>
                <a:sym typeface="+mn-ea"/>
              </a:rPr>
              <a:t>8.3-1 </a:t>
            </a:r>
            <a:r>
              <a:rPr kumimoji="0" lang="zh-CN" altLang="en-US" sz="2000" b="1" i="0" u="none" strike="noStrike" kern="1200" cap="none" spc="0" normalizeH="0" baseline="0" noProof="0" dirty="0">
                <a:ln>
                  <a:noFill/>
                </a:ln>
                <a:solidFill>
                  <a:schemeClr val="tx1"/>
                </a:solidFill>
                <a:effectLst/>
                <a:uLnTx/>
                <a:uFillTx/>
                <a:latin typeface="+mn-lt"/>
                <a:ea typeface="宋体" panose="02010600030101010101" pitchFamily="2" charset="-122"/>
                <a:cs typeface="+mn-cs"/>
                <a:sym typeface="+mn-ea"/>
              </a:rPr>
              <a:t>接触面凹凸不平示意图</a:t>
            </a:r>
            <a:endParaRPr kumimoji="0" lang="zh-CN" altLang="en-US" sz="2000" b="1" i="0" u="none" strike="noStrike" kern="1200" cap="none" spc="0" normalizeH="0" baseline="0" noProof="0" dirty="0">
              <a:ln>
                <a:noFill/>
              </a:ln>
              <a:solidFill>
                <a:schemeClr val="tx1"/>
              </a:solidFill>
              <a:effectLst/>
              <a:uLnTx/>
              <a:uFillTx/>
              <a:latin typeface="+mn-lt"/>
              <a:ea typeface="宋体" panose="02010600030101010101" pitchFamily="2" charset="-122"/>
              <a:cs typeface="+mn-cs"/>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文本框 1"/>
          <p:cNvSpPr txBox="1"/>
          <p:nvPr/>
        </p:nvSpPr>
        <p:spPr>
          <a:xfrm>
            <a:off x="1304925" y="1312863"/>
            <a:ext cx="6413500" cy="3044190"/>
          </a:xfrm>
          <a:prstGeom prst="rect">
            <a:avLst/>
          </a:prstGeom>
          <a:noFill/>
          <a:ln w="9525">
            <a:noFill/>
          </a:ln>
        </p:spPr>
        <p:txBody>
          <a:bodyPr anchor="t">
            <a:spAutoFit/>
          </a:bodyPr>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摩擦力的作用点在哪？</a:t>
            </a:r>
            <a:endParaRPr lang="en-US" altLang="zh-CN" sz="3200" b="1" dirty="0">
              <a:latin typeface="Times New Roman" panose="02020603050405020304" pitchFamily="18" charset="0"/>
              <a:ea typeface="宋体" panose="02010600030101010101" pitchFamily="2" charset="-122"/>
            </a:endParaRPr>
          </a:p>
          <a:p>
            <a:pPr defTabSz="914400" eaLnBrk="0" hangingPunct="0">
              <a:lnSpc>
                <a:spcPct val="120000"/>
              </a:lnSpc>
            </a:pPr>
            <a:endParaRPr lang="zh-CN" altLang="en-US" sz="3200" b="1" dirty="0">
              <a:latin typeface="Times New Roman" panose="02020603050405020304" pitchFamily="18" charset="0"/>
              <a:ea typeface="宋体" panose="02010600030101010101" pitchFamily="2" charset="-122"/>
            </a:endParaRPr>
          </a:p>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摩擦力的方向如何？</a:t>
            </a:r>
            <a:endParaRPr lang="en-US" altLang="zh-CN" sz="3200" b="1" dirty="0">
              <a:latin typeface="Times New Roman" panose="02020603050405020304" pitchFamily="18" charset="0"/>
              <a:ea typeface="宋体" panose="02010600030101010101" pitchFamily="2" charset="-122"/>
            </a:endParaRPr>
          </a:p>
          <a:p>
            <a:pPr defTabSz="914400" eaLnBrk="0" hangingPunct="0">
              <a:lnSpc>
                <a:spcPct val="120000"/>
              </a:lnSpc>
            </a:pPr>
            <a:endParaRPr lang="zh-CN" altLang="en-US" sz="3200" b="1" dirty="0">
              <a:latin typeface="Times New Roman" panose="02020603050405020304" pitchFamily="18" charset="0"/>
              <a:ea typeface="宋体" panose="02010600030101010101" pitchFamily="2" charset="-122"/>
            </a:endParaRPr>
          </a:p>
          <a:p>
            <a:pPr defTabSz="914400" eaLnBrk="0" hangingPunct="0">
              <a:lnSpc>
                <a:spcPct val="120000"/>
              </a:lnSpc>
            </a:pPr>
            <a:r>
              <a:rPr lang="zh-CN" altLang="en-US" sz="3200" b="1" dirty="0">
                <a:latin typeface="Times New Roman" panose="02020603050405020304" pitchFamily="18" charset="0"/>
                <a:ea typeface="宋体" panose="02010600030101010101" pitchFamily="2" charset="-122"/>
              </a:rPr>
              <a:t>摩擦力的作用是什么？</a:t>
            </a:r>
            <a:endParaRPr lang="zh-CN" altLang="en-US" sz="3200" b="1" dirty="0">
              <a:latin typeface="Times New Roman" panose="02020603050405020304" pitchFamily="18" charset="0"/>
              <a:ea typeface="宋体" panose="02010600030101010101" pitchFamily="2" charset="-122"/>
            </a:endParaRPr>
          </a:p>
        </p:txBody>
      </p:sp>
      <p:grpSp>
        <p:nvGrpSpPr>
          <p:cNvPr id="22530" name="组合 35"/>
          <p:cNvGrpSpPr/>
          <p:nvPr/>
        </p:nvGrpSpPr>
        <p:grpSpPr>
          <a:xfrm>
            <a:off x="960438" y="523875"/>
            <a:ext cx="1670050" cy="635000"/>
            <a:chOff x="943935" y="914495"/>
            <a:chExt cx="1670955" cy="634822"/>
          </a:xfrm>
        </p:grpSpPr>
        <p:sp>
          <p:nvSpPr>
            <p:cNvPr id="4" name="矩形 3"/>
            <p:cNvSpPr/>
            <p:nvPr/>
          </p:nvSpPr>
          <p:spPr>
            <a:xfrm>
              <a:off x="1423620" y="914495"/>
              <a:ext cx="1191270" cy="58340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zh-CN" sz="3200" b="1" i="0" u="none" strike="noStrike" kern="1200" cap="none" spc="0" normalizeH="0" baseline="0" noProof="0" dirty="0">
                  <a:ln>
                    <a:noFill/>
                  </a:ln>
                  <a:solidFill>
                    <a:srgbClr val="04B3E0"/>
                  </a:solidFill>
                  <a:effectLst/>
                  <a:uLnTx/>
                  <a:uFillTx/>
                  <a:latin typeface="微软雅黑" panose="020B0503020204020204" pitchFamily="34" charset="-122"/>
                  <a:ea typeface="微软雅黑" panose="020B0503020204020204" pitchFamily="34" charset="-122"/>
                  <a:cs typeface="+mn-cs"/>
                  <a:sym typeface="+mn-ea"/>
                </a:rPr>
                <a:t>问题</a:t>
              </a:r>
              <a:endParaRPr kumimoji="0" lang="zh-CN" altLang="en-US" sz="2800" b="1" i="0" u="none" strike="noStrike" kern="1200" cap="none" spc="0" normalizeH="0" baseline="0" noProof="0" dirty="0">
                <a:ln>
                  <a:noFill/>
                </a:ln>
                <a:solidFill>
                  <a:srgbClr val="04B3E0"/>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2532" name="Picture 3" descr="D:\TDDOWNLOAD\win8风格图标\PNG\Communications\Blue\MB_0018_note1.png"/>
            <p:cNvPicPr>
              <a:picLocks noChangeAspect="1"/>
            </p:cNvPicPr>
            <p:nvPr/>
          </p:nvPicPr>
          <p:blipFill>
            <a:blip r:embed="rId1"/>
            <a:stretch>
              <a:fillRect/>
            </a:stretch>
          </p:blipFill>
          <p:spPr>
            <a:xfrm>
              <a:off x="943935" y="962625"/>
              <a:ext cx="536030" cy="536030"/>
            </a:xfrm>
            <a:prstGeom prst="rect">
              <a:avLst/>
            </a:prstGeom>
            <a:noFill/>
            <a:ln w="9525">
              <a:noFill/>
            </a:ln>
          </p:spPr>
        </p:pic>
        <p:cxnSp>
          <p:nvCxnSpPr>
            <p:cNvPr id="6" name="直接连接符 5"/>
            <p:cNvCxnSpPr/>
            <p:nvPr/>
          </p:nvCxnSpPr>
          <p:spPr>
            <a:xfrm>
              <a:off x="1501449" y="1482661"/>
              <a:ext cx="870421"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04293" y="1549317"/>
              <a:ext cx="1367578"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pic>
        <p:nvPicPr>
          <p:cNvPr id="22535" name="图片 17"/>
          <p:cNvPicPr>
            <a:picLocks noChangeAspect="1"/>
          </p:cNvPicPr>
          <p:nvPr/>
        </p:nvPicPr>
        <p:blipFill>
          <a:blip r:embed="rId2">
            <a:clrChange>
              <a:clrFrom>
                <a:srgbClr val="FAF8FB"/>
              </a:clrFrom>
              <a:clrTo>
                <a:srgbClr val="FAF8FB">
                  <a:alpha val="0"/>
                </a:srgbClr>
              </a:clrTo>
            </a:clrChange>
          </a:blip>
          <a:srcRect l="11438" t="17235" r="4651" b="7039"/>
          <a:stretch>
            <a:fillRect/>
          </a:stretch>
        </p:blipFill>
        <p:spPr>
          <a:xfrm>
            <a:off x="6507163" y="3552825"/>
            <a:ext cx="2422525" cy="1458913"/>
          </a:xfrm>
          <a:prstGeom prst="rect">
            <a:avLst/>
          </a:prstGeom>
          <a:noFill/>
          <a:ln w="9525">
            <a:noFill/>
          </a:ln>
        </p:spPr>
      </p:pic>
      <p:sp>
        <p:nvSpPr>
          <p:cNvPr id="11" name="矩形 10"/>
          <p:cNvSpPr/>
          <p:nvPr/>
        </p:nvSpPr>
        <p:spPr>
          <a:xfrm>
            <a:off x="2135188" y="1931988"/>
            <a:ext cx="2224405" cy="5835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在接触面上</a:t>
            </a:r>
            <a:endParaRPr kumimoji="0" lang="en-US" altLang="zh-CN"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endParaRPr>
          </a:p>
        </p:txBody>
      </p:sp>
      <p:sp>
        <p:nvSpPr>
          <p:cNvPr id="13" name="矩形 12"/>
          <p:cNvSpPr/>
          <p:nvPr/>
        </p:nvSpPr>
        <p:spPr>
          <a:xfrm>
            <a:off x="2135188" y="3078163"/>
            <a:ext cx="4367530" cy="5835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与相对运动的方向相反</a:t>
            </a:r>
            <a:r>
              <a:rPr kumimoji="0" lang="en-US" altLang="zh-CN"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a:t>
            </a:r>
            <a:endParaRPr kumimoji="0"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sym typeface="+mn-ea"/>
            </a:endParaRPr>
          </a:p>
        </p:txBody>
      </p:sp>
      <p:sp>
        <p:nvSpPr>
          <p:cNvPr id="16" name="矩形 15"/>
          <p:cNvSpPr/>
          <p:nvPr/>
        </p:nvSpPr>
        <p:spPr>
          <a:xfrm>
            <a:off x="2181225" y="4360863"/>
            <a:ext cx="3959225" cy="5835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阻碍物体的相对运动</a:t>
            </a:r>
            <a:r>
              <a:rPr kumimoji="0" lang="en-US" altLang="zh-CN" sz="3200" b="1" i="0" u="none" strike="noStrike" kern="100" cap="none" spc="0" normalizeH="0" baseline="0" noProof="0" dirty="0">
                <a:ln>
                  <a:noFill/>
                </a:ln>
                <a:solidFill>
                  <a:srgbClr val="FF0000"/>
                </a:solidFill>
                <a:effectLst/>
                <a:uLnTx/>
                <a:uFillTx/>
                <a:latin typeface="Times New Roman" panose="02020603050405020304"/>
                <a:ea typeface="黑体" panose="02010609060101010101" pitchFamily="49" charset="-122"/>
                <a:cs typeface="+mn-cs"/>
                <a:sym typeface="+mn-ea"/>
              </a:rPr>
              <a:t>.</a:t>
            </a:r>
            <a:endParaRPr kumimoji="0"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文本框 2"/>
          <p:cNvSpPr txBox="1"/>
          <p:nvPr/>
        </p:nvSpPr>
        <p:spPr>
          <a:xfrm>
            <a:off x="581025" y="579438"/>
            <a:ext cx="7727950" cy="583565"/>
          </a:xfrm>
          <a:prstGeom prst="rect">
            <a:avLst/>
          </a:prstGeom>
          <a:noFill/>
          <a:ln w="9525">
            <a:noFill/>
          </a:ln>
        </p:spPr>
        <p:txBody>
          <a:bodyPr anchor="t">
            <a:spAutoFit/>
          </a:bodyPr>
          <a:p>
            <a:pPr defTabSz="914400" eaLnBrk="0" hangingPunct="0"/>
            <a:r>
              <a:rPr lang="zh-CN" altLang="en-US" sz="3200" b="1" dirty="0">
                <a:latin typeface="Times New Roman" panose="02020603050405020304" pitchFamily="18" charset="0"/>
                <a:ea typeface="宋体" panose="02010600030101010101" pitchFamily="2" charset="-122"/>
              </a:rPr>
              <a:t>        下面摩擦力起什么作用？</a:t>
            </a:r>
            <a:endParaRPr lang="en-US" altLang="zh-CN" sz="3200" b="1" dirty="0">
              <a:latin typeface="Times New Roman" panose="02020603050405020304" pitchFamily="18" charset="0"/>
              <a:ea typeface="宋体" panose="02010600030101010101" pitchFamily="2" charset="-122"/>
            </a:endParaRPr>
          </a:p>
        </p:txBody>
      </p:sp>
      <p:sp>
        <p:nvSpPr>
          <p:cNvPr id="4" name="对话气泡: 圆角矩形 3"/>
          <p:cNvSpPr/>
          <p:nvPr/>
        </p:nvSpPr>
        <p:spPr bwMode="auto">
          <a:xfrm>
            <a:off x="1135063" y="4514784"/>
            <a:ext cx="7107238" cy="612907"/>
          </a:xfrm>
          <a:prstGeom prst="wedgeRoundRectCallout">
            <a:avLst>
              <a:gd name="adj1" fmla="val -23221"/>
              <a:gd name="adj2" fmla="val 51098"/>
              <a:gd name="adj3" fmla="val 16667"/>
            </a:avLst>
          </a:prstGeom>
          <a:solidFill>
            <a:schemeClr val="bg1"/>
          </a:solidFill>
          <a:ln w="19050">
            <a:solidFill>
              <a:srgbClr val="00B0F0"/>
            </a:solidFill>
            <a:miter lim="800000"/>
          </a:ln>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sym typeface="+mn-ea"/>
              </a:rPr>
              <a:t>摩擦力有时起推动作用</a:t>
            </a:r>
            <a:r>
              <a:rPr kumimoji="0" lang="en-US" altLang="zh-CN" sz="30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sym typeface="+mn-ea"/>
              </a:rPr>
              <a:t>,</a:t>
            </a:r>
            <a:r>
              <a:rPr kumimoji="0" lang="zh-CN" altLang="en-US" sz="30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sym typeface="+mn-ea"/>
              </a:rPr>
              <a:t>有时起阻碍作用</a:t>
            </a:r>
            <a:r>
              <a:rPr kumimoji="0" lang="en-US" altLang="zh-CN" sz="30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sym typeface="+mn-ea"/>
              </a:rPr>
              <a:t>.</a:t>
            </a:r>
            <a:endParaRPr kumimoji="0" lang="zh-CN" altLang="en-US" sz="3000" b="1" i="0" u="none" strike="noStrike" kern="1200" cap="none" spc="0" normalizeH="0" baseline="0" noProof="0" dirty="0">
              <a:ln>
                <a:noFill/>
              </a:ln>
              <a:solidFill>
                <a:srgbClr val="FF0000"/>
              </a:solidFill>
              <a:effectLst/>
              <a:uLnTx/>
              <a:uFillTx/>
              <a:latin typeface="+mn-lt"/>
              <a:ea typeface="黑体" panose="02010609060101010101" pitchFamily="49" charset="-122"/>
              <a:cs typeface="+mn-cs"/>
              <a:sym typeface="+mn-ea"/>
            </a:endParaRPr>
          </a:p>
        </p:txBody>
      </p:sp>
      <p:pic>
        <p:nvPicPr>
          <p:cNvPr id="5" name="图片 4"/>
          <p:cNvPicPr>
            <a:picLocks noChangeAspect="1"/>
          </p:cNvPicPr>
          <p:nvPr/>
        </p:nvPicPr>
        <p:blipFill>
          <a:blip r:embed="rId1"/>
          <a:stretch>
            <a:fillRect/>
          </a:stretch>
        </p:blipFill>
        <p:spPr>
          <a:xfrm>
            <a:off x="1223963" y="1289050"/>
            <a:ext cx="3221037" cy="2197100"/>
          </a:xfrm>
          <a:prstGeom prst="rect">
            <a:avLst/>
          </a:prstGeom>
          <a:noFill/>
          <a:ln w="9525">
            <a:noFill/>
          </a:ln>
        </p:spPr>
      </p:pic>
      <p:sp>
        <p:nvSpPr>
          <p:cNvPr id="7" name="矩形 6"/>
          <p:cNvSpPr/>
          <p:nvPr/>
        </p:nvSpPr>
        <p:spPr>
          <a:xfrm>
            <a:off x="1789113" y="3489325"/>
            <a:ext cx="2154238" cy="953135"/>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穿球鞋跑步不容易摔倒</a:t>
            </a:r>
            <a:endParaRPr kumimoji="0" lang="zh-CN" altLang="en-US" sz="16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sym typeface="+mn-ea"/>
            </a:endParaRPr>
          </a:p>
        </p:txBody>
      </p:sp>
      <p:sp>
        <p:nvSpPr>
          <p:cNvPr id="9" name="矩形 8"/>
          <p:cNvSpPr/>
          <p:nvPr/>
        </p:nvSpPr>
        <p:spPr>
          <a:xfrm>
            <a:off x="5456238" y="3476625"/>
            <a:ext cx="2992438" cy="953135"/>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地面滚动的弹珠最后停了下来</a:t>
            </a:r>
            <a:endParaRPr kumimoji="0" lang="zh-CN" altLang="en-US" sz="16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sym typeface="+mn-ea"/>
            </a:endParaRPr>
          </a:p>
        </p:txBody>
      </p:sp>
      <p:pic>
        <p:nvPicPr>
          <p:cNvPr id="10" name="图片 9"/>
          <p:cNvPicPr>
            <a:picLocks noChangeAspect="1"/>
          </p:cNvPicPr>
          <p:nvPr/>
        </p:nvPicPr>
        <p:blipFill>
          <a:blip r:embed="rId2"/>
          <a:stretch>
            <a:fillRect/>
          </a:stretch>
        </p:blipFill>
        <p:spPr>
          <a:xfrm>
            <a:off x="5959475" y="1819275"/>
            <a:ext cx="1657350" cy="16573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20713" y="1593850"/>
            <a:ext cx="8175625" cy="2453640"/>
          </a:xfrm>
          <a:prstGeom prst="rect">
            <a:avLst/>
          </a:prstGeom>
          <a:solidFill>
            <a:schemeClr val="accent5">
              <a:lumMod val="20000"/>
              <a:lumOff val="80000"/>
            </a:schemeClr>
          </a:solidFill>
        </p:spPr>
        <p:txBody>
          <a:bodyPr>
            <a:spAutoFit/>
          </a:bodyPr>
          <a:lstStyle/>
          <a:p>
            <a:pPr marR="0" defTabSz="914400" eaLnBrk="0" hangingPunct="0">
              <a:lnSpc>
                <a:spcPct val="120000"/>
              </a:lnSpc>
              <a:buClrTx/>
              <a:buSzTx/>
              <a:buFontTx/>
              <a:defRPr/>
            </a:pPr>
            <a:r>
              <a:rPr kumimoji="0" lang="zh-CN" altLang="en-US" sz="3200" b="1" kern="100" cap="none" spc="0" normalizeH="0" baseline="0" noProof="0" dirty="0">
                <a:latin typeface="+mj-lt"/>
                <a:ea typeface="+mn-ea"/>
                <a:cs typeface="+mn-cs"/>
                <a:sym typeface="+mn-ea"/>
              </a:rPr>
              <a:t>        </a:t>
            </a:r>
            <a:r>
              <a:rPr kumimoji="0" lang="zh-CN" altLang="en-US" sz="3200" b="1" kern="100" cap="none" spc="0" normalizeH="0" baseline="0" noProof="0" dirty="0">
                <a:solidFill>
                  <a:srgbClr val="FF0000"/>
                </a:solidFill>
                <a:latin typeface="+mj-lt"/>
                <a:ea typeface="+mn-ea"/>
                <a:cs typeface="+mn-cs"/>
                <a:sym typeface="+mn-ea"/>
              </a:rPr>
              <a:t>注意：</a:t>
            </a:r>
            <a:r>
              <a:rPr kumimoji="0" lang="zh-CN" altLang="en-US" sz="3200" b="1" kern="100" cap="none" spc="0" normalizeH="0" baseline="0" noProof="0" dirty="0">
                <a:latin typeface="+mj-lt"/>
                <a:ea typeface="+mn-ea"/>
                <a:cs typeface="+mn-cs"/>
                <a:sym typeface="+mn-ea"/>
              </a:rPr>
              <a:t>摩擦力的方向总是与相对运动趋势方向或相对运动的方向相反，但不一定是与物体运动的方向相反</a:t>
            </a:r>
            <a:r>
              <a:rPr kumimoji="0" lang="en-US" altLang="zh-CN" sz="3200" b="1" kern="100" cap="none" spc="0" normalizeH="0" baseline="0" noProof="0" dirty="0">
                <a:latin typeface="+mj-lt"/>
                <a:ea typeface="+mn-ea"/>
                <a:cs typeface="+mn-cs"/>
                <a:sym typeface="+mn-ea"/>
              </a:rPr>
              <a:t>(</a:t>
            </a:r>
            <a:r>
              <a:rPr kumimoji="0" lang="zh-CN" altLang="en-US" sz="3200" b="1" kern="100" cap="none" spc="0" normalizeH="0" baseline="0" noProof="0" dirty="0">
                <a:solidFill>
                  <a:srgbClr val="0000FF"/>
                </a:solidFill>
                <a:latin typeface="+mj-lt"/>
                <a:ea typeface="+mn-ea"/>
                <a:cs typeface="+mn-cs"/>
                <a:sym typeface="+mn-ea"/>
              </a:rPr>
              <a:t>“物体间相对运动”不等于“物体运动”</a:t>
            </a:r>
            <a:r>
              <a:rPr kumimoji="0" lang="en-US" altLang="zh-CN" sz="3200" b="1" kern="100" cap="none" spc="0" normalizeH="0" baseline="0" noProof="0" dirty="0">
                <a:latin typeface="+mj-lt"/>
                <a:ea typeface="+mn-ea"/>
                <a:cs typeface="+mn-cs"/>
                <a:sym typeface="+mn-ea"/>
              </a:rPr>
              <a:t>).</a:t>
            </a:r>
            <a:endParaRPr kumimoji="0" lang="zh-CN" altLang="en-US" sz="3200" b="1" kern="100" cap="none" spc="0" normalizeH="0" baseline="0" noProof="0" dirty="0">
              <a:latin typeface="+mj-lt"/>
              <a:ea typeface="+mn-ea"/>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文本框 2"/>
          <p:cNvSpPr txBox="1"/>
          <p:nvPr/>
        </p:nvSpPr>
        <p:spPr>
          <a:xfrm>
            <a:off x="420688" y="3302000"/>
            <a:ext cx="8408987" cy="1814830"/>
          </a:xfrm>
          <a:prstGeom prst="rect">
            <a:avLst/>
          </a:prstGeom>
          <a:noFill/>
          <a:ln w="9525">
            <a:noFill/>
          </a:ln>
        </p:spPr>
        <p:txBody>
          <a:bodyPr anchor="t">
            <a:spAutoFit/>
          </a:bodyPr>
          <a:p>
            <a:pPr defTabSz="914400" eaLnBrk="0" hangingPunct="0"/>
            <a:r>
              <a:rPr lang="zh-CN" altLang="en-US" sz="2800" b="1" dirty="0">
                <a:latin typeface="Times New Roman" panose="02020603050405020304" pitchFamily="18" charset="0"/>
                <a:ea typeface="宋体" panose="02010600030101010101" pitchFamily="2" charset="-122"/>
              </a:rPr>
              <a:t>        刚放在水平运动的传送带上的货物，由于相对传送带向后运动，因此货物受到向前的摩擦力；当货物的速度达到与传送带的速度相同时，二者之间不存在相对运动，因此不再受到摩擦力</a:t>
            </a:r>
            <a:r>
              <a:rPr lang="en-US" altLang="zh-CN" sz="2800" b="1" dirty="0">
                <a:latin typeface="Times New Roman" panose="02020603050405020304" pitchFamily="18" charset="0"/>
                <a:ea typeface="宋体" panose="02010600030101010101" pitchFamily="2" charset="-122"/>
              </a:rPr>
              <a:t>.</a:t>
            </a:r>
            <a:endParaRPr lang="zh-CN" altLang="en-US" sz="2800" b="1" dirty="0">
              <a:latin typeface="Times New Roman" panose="02020603050405020304" pitchFamily="18" charset="0"/>
              <a:ea typeface="宋体" panose="02010600030101010101" pitchFamily="2" charset="-122"/>
            </a:endParaRPr>
          </a:p>
        </p:txBody>
      </p:sp>
      <p:pic>
        <p:nvPicPr>
          <p:cNvPr id="25602" name="图片 3"/>
          <p:cNvPicPr>
            <a:picLocks noChangeAspect="1"/>
          </p:cNvPicPr>
          <p:nvPr/>
        </p:nvPicPr>
        <p:blipFill>
          <a:blip r:embed="rId1">
            <a:clrChange>
              <a:clrFrom>
                <a:srgbClr val="FEFEFE"/>
              </a:clrFrom>
              <a:clrTo>
                <a:srgbClr val="FEFEFE">
                  <a:alpha val="0"/>
                </a:srgbClr>
              </a:clrTo>
            </a:clrChange>
          </a:blip>
          <a:stretch>
            <a:fillRect/>
          </a:stretch>
        </p:blipFill>
        <p:spPr>
          <a:xfrm>
            <a:off x="2339975" y="393700"/>
            <a:ext cx="4287838" cy="2855913"/>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文本框 1"/>
          <p:cNvSpPr txBox="1"/>
          <p:nvPr/>
        </p:nvSpPr>
        <p:spPr>
          <a:xfrm>
            <a:off x="342900" y="563563"/>
            <a:ext cx="8048625" cy="1476375"/>
          </a:xfrm>
          <a:prstGeom prst="rect">
            <a:avLst/>
          </a:prstGeom>
          <a:noFill/>
          <a:ln w="9525">
            <a:noFill/>
          </a:ln>
        </p:spPr>
        <p:txBody>
          <a:bodyPr anchor="t">
            <a:spAutoFit/>
          </a:bodyPr>
          <a:p>
            <a:pPr defTabSz="914400" eaLnBrk="0" hangingPunct="0"/>
            <a:r>
              <a:rPr lang="zh-CN" altLang="en-US" sz="3000" b="1" dirty="0">
                <a:solidFill>
                  <a:srgbClr val="0070C0"/>
                </a:solidFill>
                <a:latin typeface="Times New Roman" panose="02020603050405020304" pitchFamily="18" charset="0"/>
                <a:ea typeface="宋体" panose="02010600030101010101" pitchFamily="2" charset="-122"/>
              </a:rPr>
              <a:t>例题</a:t>
            </a:r>
            <a:r>
              <a:rPr lang="en-US" altLang="zh-CN" sz="3000" b="1" dirty="0">
                <a:solidFill>
                  <a:srgbClr val="0070C0"/>
                </a:solidFill>
                <a:latin typeface="Times New Roman" panose="02020603050405020304" pitchFamily="18" charset="0"/>
                <a:ea typeface="宋体" panose="02010600030101010101" pitchFamily="2" charset="-122"/>
              </a:rPr>
              <a:t>1  </a:t>
            </a:r>
            <a:r>
              <a:rPr lang="zh-CN" altLang="en-US" sz="3000" b="1" dirty="0">
                <a:latin typeface="Times New Roman" panose="02020603050405020304" pitchFamily="18" charset="0"/>
                <a:ea typeface="宋体" panose="02010600030101010101" pitchFamily="2" charset="-122"/>
              </a:rPr>
              <a:t>如图所示</a:t>
            </a:r>
            <a:r>
              <a:rPr lang="en-US" altLang="zh-CN" sz="3000" b="1" dirty="0">
                <a:latin typeface="Times New Roman" panose="02020603050405020304" pitchFamily="18" charset="0"/>
                <a:ea typeface="宋体" panose="02010600030101010101" pitchFamily="2" charset="-122"/>
              </a:rPr>
              <a:t>,</a:t>
            </a:r>
            <a:r>
              <a:rPr lang="zh-CN" altLang="en-US" sz="3000" b="1" dirty="0">
                <a:latin typeface="Times New Roman" panose="02020603050405020304" pitchFamily="18" charset="0"/>
                <a:ea typeface="宋体" panose="02010600030101010101" pitchFamily="2" charset="-122"/>
              </a:rPr>
              <a:t>木块</a:t>
            </a:r>
            <a:r>
              <a:rPr lang="en-US" altLang="zh-CN" sz="3000" b="1" dirty="0">
                <a:latin typeface="Times New Roman" panose="02020603050405020304" pitchFamily="18" charset="0"/>
                <a:ea typeface="宋体" panose="02010600030101010101" pitchFamily="2" charset="-122"/>
              </a:rPr>
              <a:t>A</a:t>
            </a:r>
            <a:r>
              <a:rPr lang="zh-CN" altLang="en-US" sz="3000" b="1" dirty="0">
                <a:latin typeface="Times New Roman" panose="02020603050405020304" pitchFamily="18" charset="0"/>
                <a:ea typeface="宋体" panose="02010600030101010101" pitchFamily="2" charset="-122"/>
              </a:rPr>
              <a:t>从斜面顶端滑下</a:t>
            </a:r>
            <a:r>
              <a:rPr lang="en-US" altLang="zh-CN" sz="3000" b="1" dirty="0">
                <a:latin typeface="Times New Roman" panose="02020603050405020304" pitchFamily="18" charset="0"/>
                <a:ea typeface="宋体" panose="02010600030101010101" pitchFamily="2" charset="-122"/>
              </a:rPr>
              <a:t>,</a:t>
            </a:r>
            <a:r>
              <a:rPr lang="zh-CN" altLang="en-US" sz="3000" b="1" dirty="0">
                <a:latin typeface="Times New Roman" panose="02020603050405020304" pitchFamily="18" charset="0"/>
                <a:ea typeface="宋体" panose="02010600030101010101" pitchFamily="2" charset="-122"/>
              </a:rPr>
              <a:t>运动到水平面上</a:t>
            </a:r>
            <a:r>
              <a:rPr lang="en-US" altLang="zh-CN" sz="3000" b="1" dirty="0">
                <a:latin typeface="Times New Roman" panose="02020603050405020304" pitchFamily="18" charset="0"/>
                <a:ea typeface="宋体" panose="02010600030101010101" pitchFamily="2" charset="-122"/>
              </a:rPr>
              <a:t>,</a:t>
            </a:r>
            <a:r>
              <a:rPr lang="zh-CN" altLang="en-US" sz="3000" b="1" dirty="0">
                <a:latin typeface="Times New Roman" panose="02020603050405020304" pitchFamily="18" charset="0"/>
                <a:ea typeface="宋体" panose="02010600030101010101" pitchFamily="2" charset="-122"/>
              </a:rPr>
              <a:t>判断木块在整个运动过程中是否受到滑动摩擦力</a:t>
            </a:r>
            <a:r>
              <a:rPr lang="en-US" altLang="zh-CN" sz="3000" b="1" dirty="0">
                <a:latin typeface="Times New Roman" panose="02020603050405020304" pitchFamily="18" charset="0"/>
                <a:ea typeface="宋体" panose="02010600030101010101" pitchFamily="2" charset="-122"/>
              </a:rPr>
              <a:t>,</a:t>
            </a:r>
            <a:r>
              <a:rPr lang="zh-CN" altLang="en-US" sz="3000" b="1" dirty="0">
                <a:latin typeface="Times New Roman" panose="02020603050405020304" pitchFamily="18" charset="0"/>
                <a:ea typeface="宋体" panose="02010600030101010101" pitchFamily="2" charset="-122"/>
              </a:rPr>
              <a:t>若受到</a:t>
            </a:r>
            <a:r>
              <a:rPr lang="en-US" altLang="zh-CN" sz="3000" b="1" dirty="0">
                <a:latin typeface="Times New Roman" panose="02020603050405020304" pitchFamily="18" charset="0"/>
                <a:ea typeface="宋体" panose="02010600030101010101" pitchFamily="2" charset="-122"/>
              </a:rPr>
              <a:t>,</a:t>
            </a:r>
            <a:r>
              <a:rPr lang="zh-CN" altLang="en-US" sz="3000" b="1" dirty="0">
                <a:latin typeface="Times New Roman" panose="02020603050405020304" pitchFamily="18" charset="0"/>
                <a:ea typeface="宋体" panose="02010600030101010101" pitchFamily="2" charset="-122"/>
              </a:rPr>
              <a:t>请画出摩擦力的示意图</a:t>
            </a:r>
            <a:r>
              <a:rPr lang="en-US" altLang="zh-CN" sz="3000" b="1" dirty="0">
                <a:latin typeface="Times New Roman" panose="02020603050405020304" pitchFamily="18" charset="0"/>
                <a:ea typeface="宋体" panose="02010600030101010101" pitchFamily="2" charset="-122"/>
              </a:rPr>
              <a:t>.</a:t>
            </a:r>
            <a:endParaRPr lang="zh-CN" altLang="en-US" sz="3000" b="1" dirty="0">
              <a:latin typeface="Times New Roman" panose="02020603050405020304" pitchFamily="18" charset="0"/>
              <a:ea typeface="宋体" panose="02010600030101010101" pitchFamily="2" charset="-122"/>
            </a:endParaRPr>
          </a:p>
        </p:txBody>
      </p:sp>
      <p:pic>
        <p:nvPicPr>
          <p:cNvPr id="26626" name="Picture 2" descr="HZX5A"/>
          <p:cNvPicPr>
            <a:picLocks noChangeAspect="1"/>
          </p:cNvPicPr>
          <p:nvPr/>
        </p:nvPicPr>
        <p:blipFill>
          <a:blip r:embed="rId1">
            <a:clrChange>
              <a:clrFrom>
                <a:srgbClr val="FFFFFF"/>
              </a:clrFrom>
              <a:clrTo>
                <a:srgbClr val="FFFFFF">
                  <a:alpha val="0"/>
                </a:srgbClr>
              </a:clrTo>
            </a:clrChange>
          </a:blip>
          <a:stretch>
            <a:fillRect/>
          </a:stretch>
        </p:blipFill>
        <p:spPr>
          <a:xfrm>
            <a:off x="2390775" y="2487613"/>
            <a:ext cx="3952875" cy="1046162"/>
          </a:xfrm>
          <a:prstGeom prst="rect">
            <a:avLst/>
          </a:prstGeom>
          <a:noFill/>
          <a:ln w="9525">
            <a:noFill/>
          </a:ln>
        </p:spPr>
      </p:pic>
      <p:cxnSp>
        <p:nvCxnSpPr>
          <p:cNvPr id="4" name="直接箭头连接符 3"/>
          <p:cNvCxnSpPr/>
          <p:nvPr/>
        </p:nvCxnSpPr>
        <p:spPr>
          <a:xfrm flipH="1" flipV="1">
            <a:off x="2382838" y="2425700"/>
            <a:ext cx="398462" cy="320675"/>
          </a:xfrm>
          <a:prstGeom prst="straightConnector1">
            <a:avLst/>
          </a:prstGeom>
          <a:ln w="28575" cap="flat" cmpd="sng">
            <a:solidFill>
              <a:srgbClr val="FF0000"/>
            </a:solidFill>
            <a:prstDash val="solid"/>
            <a:round/>
            <a:headEnd type="none" w="med" len="med"/>
            <a:tailEnd type="triangle" w="med" len="med"/>
          </a:ln>
        </p:spPr>
      </p:cxnSp>
      <p:sp>
        <p:nvSpPr>
          <p:cNvPr id="5" name="文本框 4"/>
          <p:cNvSpPr txBox="1"/>
          <p:nvPr/>
        </p:nvSpPr>
        <p:spPr>
          <a:xfrm>
            <a:off x="342900" y="3902075"/>
            <a:ext cx="8636000" cy="1198880"/>
          </a:xfrm>
          <a:prstGeom prst="rect">
            <a:avLst/>
          </a:prstGeom>
          <a:solidFill>
            <a:srgbClr val="CCCCFF"/>
          </a:solidFill>
          <a:ln w="9525">
            <a:noFill/>
          </a:ln>
        </p:spPr>
        <p:txBody>
          <a:bodyPr anchor="t">
            <a:spAutoFit/>
          </a:bodyPr>
          <a:p>
            <a:pPr defTabSz="914400" eaLnBrk="0" hangingPunct="0"/>
            <a:r>
              <a:rPr lang="zh-CN" altLang="en-US" sz="2400" b="1" dirty="0">
                <a:solidFill>
                  <a:srgbClr val="FF0000"/>
                </a:solidFill>
                <a:latin typeface="Times New Roman" panose="02020603050405020304" pitchFamily="18" charset="0"/>
                <a:ea typeface="宋体" panose="02010600030101010101" pitchFamily="2" charset="-122"/>
              </a:rPr>
              <a:t>解析：</a:t>
            </a:r>
            <a:r>
              <a:rPr lang="zh-CN" altLang="en-US" sz="2400" b="1" dirty="0">
                <a:latin typeface="Times New Roman" panose="02020603050405020304" pitchFamily="18" charset="0"/>
                <a:ea typeface="宋体" panose="02010600030101010101" pitchFamily="2" charset="-122"/>
              </a:rPr>
              <a:t>木块从斜面顶端滑下过程中，始终与斜面、水平面都相互接触，而且挤压，因此受到了摩擦力，而且木块相对于接触面向前运动，因而所受滑动摩擦力的方向与其运动方向相反</a:t>
            </a:r>
            <a:r>
              <a:rPr lang="en-US" altLang="zh-CN" sz="2400" b="1" dirty="0">
                <a:latin typeface="Times New Roman" panose="02020603050405020304" pitchFamily="18" charset="0"/>
                <a:ea typeface="宋体" panose="02010600030101010101" pitchFamily="2" charset="-122"/>
              </a:rPr>
              <a:t>.</a:t>
            </a:r>
            <a:endParaRPr lang="zh-CN" altLang="en-US" sz="2400" b="1" dirty="0">
              <a:latin typeface="Times New Roman" panose="02020603050405020304" pitchFamily="18" charset="0"/>
              <a:ea typeface="宋体" panose="02010600030101010101" pitchFamily="2" charset="-122"/>
            </a:endParaRPr>
          </a:p>
        </p:txBody>
      </p:sp>
      <p:sp>
        <p:nvSpPr>
          <p:cNvPr id="7" name="文本框 6"/>
          <p:cNvSpPr txBox="1"/>
          <p:nvPr/>
        </p:nvSpPr>
        <p:spPr>
          <a:xfrm>
            <a:off x="1970088" y="2078038"/>
            <a:ext cx="566737" cy="583565"/>
          </a:xfrm>
          <a:prstGeom prst="rect">
            <a:avLst/>
          </a:prstGeom>
          <a:noFill/>
          <a:ln w="9525">
            <a:noFill/>
          </a:ln>
        </p:spPr>
        <p:txBody>
          <a:bodyPr anchor="t">
            <a:spAutoFit/>
          </a:bodyPr>
          <a:p>
            <a:pPr defTabSz="914400" eaLnBrk="0" hangingPunct="0"/>
            <a:r>
              <a:rPr lang="en-US" altLang="zh-CN" sz="3200" b="1" i="1" dirty="0">
                <a:solidFill>
                  <a:srgbClr val="0000FF"/>
                </a:solidFill>
                <a:latin typeface="Times New Roman" panose="02020603050405020304" pitchFamily="18" charset="0"/>
                <a:ea typeface="宋体" panose="02010600030101010101" pitchFamily="2" charset="-122"/>
              </a:rPr>
              <a:t> f</a:t>
            </a:r>
            <a:endParaRPr lang="zh-CN" altLang="en-US" sz="3200" b="1" i="1" dirty="0">
              <a:solidFill>
                <a:srgbClr val="0000FF"/>
              </a:solidFill>
              <a:latin typeface="Times New Roman" panose="02020603050405020304" pitchFamily="18" charset="0"/>
              <a:ea typeface="宋体" panose="02010600030101010101" pitchFamily="2" charset="-122"/>
            </a:endParaRPr>
          </a:p>
        </p:txBody>
      </p:sp>
      <p:cxnSp>
        <p:nvCxnSpPr>
          <p:cNvPr id="9" name="直接箭头连接符 8"/>
          <p:cNvCxnSpPr/>
          <p:nvPr/>
        </p:nvCxnSpPr>
        <p:spPr>
          <a:xfrm flipH="1">
            <a:off x="3990975" y="3355975"/>
            <a:ext cx="601663" cy="0"/>
          </a:xfrm>
          <a:prstGeom prst="straightConnector1">
            <a:avLst/>
          </a:prstGeom>
          <a:ln w="28575" cap="flat" cmpd="sng">
            <a:solidFill>
              <a:srgbClr val="FF0000"/>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文本框 1"/>
          <p:cNvSpPr txBox="1"/>
          <p:nvPr/>
        </p:nvSpPr>
        <p:spPr>
          <a:xfrm>
            <a:off x="581025" y="893763"/>
            <a:ext cx="8042275" cy="3692525"/>
          </a:xfrm>
          <a:prstGeom prst="rect">
            <a:avLst/>
          </a:prstGeom>
          <a:noFill/>
          <a:ln w="9525">
            <a:noFill/>
          </a:ln>
        </p:spPr>
        <p:txBody>
          <a:bodyPr anchor="t">
            <a:spAutoFit/>
          </a:bodyPr>
          <a:p>
            <a:pPr defTabSz="914400" eaLnBrk="0" hangingPunct="0">
              <a:lnSpc>
                <a:spcPct val="122000"/>
              </a:lnSpc>
            </a:pPr>
            <a:r>
              <a:rPr lang="zh-CN" altLang="en-US" sz="3200" b="1" dirty="0">
                <a:solidFill>
                  <a:srgbClr val="0070C0"/>
                </a:solidFill>
                <a:latin typeface="Times New Roman" panose="02020603050405020304" pitchFamily="18" charset="0"/>
                <a:ea typeface="宋体" panose="02010600030101010101" pitchFamily="2" charset="-122"/>
              </a:rPr>
              <a:t>例题</a:t>
            </a:r>
            <a:r>
              <a:rPr lang="en-US" altLang="zh-CN" sz="3200" b="1" dirty="0">
                <a:solidFill>
                  <a:srgbClr val="0070C0"/>
                </a:solidFill>
                <a:latin typeface="Times New Roman" panose="02020603050405020304" pitchFamily="18" charset="0"/>
                <a:ea typeface="宋体" panose="02010600030101010101" pitchFamily="2" charset="-122"/>
              </a:rPr>
              <a:t>2  </a:t>
            </a:r>
            <a:r>
              <a:rPr lang="zh-CN" altLang="en-US" sz="3200" b="1" dirty="0">
                <a:latin typeface="Times New Roman" panose="02020603050405020304" pitchFamily="18" charset="0"/>
                <a:ea typeface="宋体" panose="02010600030101010101" pitchFamily="2" charset="-122"/>
              </a:rPr>
              <a:t>关于摩擦力</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下列说法中错误的是</a:t>
            </a:r>
            <a:r>
              <a:rPr lang="en-US" altLang="zh-CN" sz="3200" b="1" dirty="0">
                <a:latin typeface="Times New Roman" panose="02020603050405020304" pitchFamily="18" charset="0"/>
                <a:ea typeface="宋体" panose="02010600030101010101" pitchFamily="2" charset="-122"/>
              </a:rPr>
              <a:t>(   )</a:t>
            </a:r>
            <a:endParaRPr lang="zh-CN" altLang="en-US" sz="3200" b="1" dirty="0">
              <a:latin typeface="Times New Roman" panose="02020603050405020304" pitchFamily="18" charset="0"/>
              <a:ea typeface="宋体" panose="02010600030101010101" pitchFamily="2" charset="-122"/>
            </a:endParaRPr>
          </a:p>
          <a:p>
            <a:pPr defTabSz="914400" eaLnBrk="0" hangingPunct="0">
              <a:lnSpc>
                <a:spcPct val="122000"/>
              </a:lnSpc>
            </a:pP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只要两个物体接触并互相挤压</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且接触面不光滑</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它们之间就一定产生摩擦力</a:t>
            </a:r>
            <a:endParaRPr lang="zh-CN" altLang="en-US" sz="3200" b="1" dirty="0">
              <a:latin typeface="Times New Roman" panose="02020603050405020304" pitchFamily="18" charset="0"/>
              <a:ea typeface="宋体" panose="02010600030101010101" pitchFamily="2" charset="-122"/>
            </a:endParaRPr>
          </a:p>
          <a:p>
            <a:pPr defTabSz="914400" eaLnBrk="0" hangingPunct="0">
              <a:lnSpc>
                <a:spcPct val="122000"/>
              </a:lnSpc>
            </a:pPr>
            <a:r>
              <a:rPr lang="en-US" altLang="zh-CN" sz="3200" b="1" dirty="0">
                <a:latin typeface="Times New Roman" panose="02020603050405020304" pitchFamily="18" charset="0"/>
                <a:ea typeface="宋体" panose="02010600030101010101" pitchFamily="2" charset="-122"/>
              </a:rPr>
              <a:t>B.</a:t>
            </a:r>
            <a:r>
              <a:rPr lang="zh-CN" altLang="en-US" sz="3200" b="1" dirty="0">
                <a:latin typeface="Times New Roman" panose="02020603050405020304" pitchFamily="18" charset="0"/>
                <a:ea typeface="宋体" panose="02010600030101010101" pitchFamily="2" charset="-122"/>
              </a:rPr>
              <a:t>运动的物体可能不受摩擦力的作用</a:t>
            </a:r>
            <a:endParaRPr lang="zh-CN" altLang="en-US" sz="3200" b="1" dirty="0">
              <a:latin typeface="Times New Roman" panose="02020603050405020304" pitchFamily="18" charset="0"/>
              <a:ea typeface="宋体" panose="02010600030101010101" pitchFamily="2" charset="-122"/>
            </a:endParaRPr>
          </a:p>
          <a:p>
            <a:pPr defTabSz="914400" eaLnBrk="0" hangingPunct="0">
              <a:lnSpc>
                <a:spcPct val="122000"/>
              </a:lnSpc>
            </a:pPr>
            <a:r>
              <a:rPr lang="en-US" altLang="zh-CN" sz="3200" b="1" dirty="0">
                <a:latin typeface="Times New Roman" panose="02020603050405020304" pitchFamily="18" charset="0"/>
                <a:ea typeface="宋体" panose="02010600030101010101" pitchFamily="2" charset="-122"/>
              </a:rPr>
              <a:t>C.</a:t>
            </a:r>
            <a:r>
              <a:rPr lang="zh-CN" altLang="en-US" sz="3200" b="1" dirty="0">
                <a:latin typeface="Times New Roman" panose="02020603050405020304" pitchFamily="18" charset="0"/>
                <a:ea typeface="宋体" panose="02010600030101010101" pitchFamily="2" charset="-122"/>
              </a:rPr>
              <a:t>摩擦力的方向可能与物体运动的方向相同</a:t>
            </a:r>
            <a:endParaRPr lang="zh-CN" altLang="en-US" sz="3200" b="1" dirty="0">
              <a:latin typeface="Times New Roman" panose="02020603050405020304" pitchFamily="18" charset="0"/>
              <a:ea typeface="宋体" panose="02010600030101010101" pitchFamily="2" charset="-122"/>
            </a:endParaRPr>
          </a:p>
          <a:p>
            <a:pPr defTabSz="914400" eaLnBrk="0" hangingPunct="0">
              <a:lnSpc>
                <a:spcPct val="122000"/>
              </a:lnSpc>
            </a:pPr>
            <a:r>
              <a:rPr lang="en-US" altLang="zh-CN" sz="3200" b="1" dirty="0">
                <a:latin typeface="Times New Roman" panose="02020603050405020304" pitchFamily="18" charset="0"/>
                <a:ea typeface="宋体" panose="02010600030101010101" pitchFamily="2" charset="-122"/>
              </a:rPr>
              <a:t>D.</a:t>
            </a:r>
            <a:r>
              <a:rPr lang="zh-CN" altLang="en-US" sz="3200" b="1" dirty="0">
                <a:latin typeface="Times New Roman" panose="02020603050405020304" pitchFamily="18" charset="0"/>
                <a:ea typeface="宋体" panose="02010600030101010101" pitchFamily="2" charset="-122"/>
              </a:rPr>
              <a:t>静止的物体可能受到摩擦力的作用</a:t>
            </a:r>
            <a:endParaRPr lang="zh-CN" altLang="en-US" sz="3200" b="1" dirty="0">
              <a:latin typeface="Times New Roman" panose="02020603050405020304" pitchFamily="18" charset="0"/>
              <a:ea typeface="宋体" panose="02010600030101010101" pitchFamily="2" charset="-122"/>
            </a:endParaRPr>
          </a:p>
        </p:txBody>
      </p:sp>
      <p:sp>
        <p:nvSpPr>
          <p:cNvPr id="3" name="文本框 2"/>
          <p:cNvSpPr txBox="1"/>
          <p:nvPr/>
        </p:nvSpPr>
        <p:spPr>
          <a:xfrm>
            <a:off x="7748588" y="939800"/>
            <a:ext cx="514350" cy="583565"/>
          </a:xfrm>
          <a:prstGeom prst="rect">
            <a:avLst/>
          </a:prstGeom>
          <a:noFill/>
          <a:ln w="9525">
            <a:noFill/>
          </a:ln>
        </p:spPr>
        <p:txBody>
          <a:bodyPr anchor="t">
            <a:spAutoFit/>
          </a:bodyPr>
          <a:p>
            <a:pPr defTabSz="914400" eaLnBrk="0" hangingPunct="0"/>
            <a:r>
              <a:rPr lang="en-US" altLang="zh-CN" sz="3200" b="1" dirty="0">
                <a:solidFill>
                  <a:srgbClr val="FF0000"/>
                </a:solidFill>
                <a:latin typeface="Times New Roman" panose="02020603050405020304" pitchFamily="18" charset="0"/>
                <a:ea typeface="宋体" panose="02010600030101010101" pitchFamily="2" charset="-122"/>
              </a:rPr>
              <a:t>A</a:t>
            </a:r>
            <a:endParaRPr lang="zh-CN" altLang="en-US" sz="3200" b="1" dirty="0">
              <a:solidFill>
                <a:srgbClr val="FF0000"/>
              </a:solidFill>
              <a:latin typeface="Times New Roman" panose="02020603050405020304" pitchFamily="18" charset="0"/>
              <a:ea typeface="宋体" panose="02010600030101010101" pitchFamily="2" charset="-122"/>
            </a:endParaRPr>
          </a:p>
        </p:txBody>
      </p:sp>
      <p:sp>
        <p:nvSpPr>
          <p:cNvPr id="4" name="文本框 3"/>
          <p:cNvSpPr txBox="1"/>
          <p:nvPr/>
        </p:nvSpPr>
        <p:spPr>
          <a:xfrm>
            <a:off x="6418263" y="2184400"/>
            <a:ext cx="2459037" cy="521970"/>
          </a:xfrm>
          <a:prstGeom prst="rect">
            <a:avLst/>
          </a:prstGeom>
          <a:noFill/>
          <a:ln w="9525">
            <a:noFill/>
          </a:ln>
        </p:spPr>
        <p:txBody>
          <a:bodyPr anchor="t">
            <a:spAutoFit/>
          </a:bodyPr>
          <a:p>
            <a:pPr defTabSz="914400" eaLnBrk="0" hangingPunct="0"/>
            <a:r>
              <a:rPr lang="zh-CN" altLang="en-US" sz="2800" b="1" dirty="0">
                <a:solidFill>
                  <a:srgbClr val="FF0000"/>
                </a:solidFill>
                <a:latin typeface="Times New Roman" panose="02020603050405020304" pitchFamily="18" charset="0"/>
                <a:ea typeface="宋体" panose="02010600030101010101" pitchFamily="2" charset="-122"/>
              </a:rPr>
              <a:t>相对运动趋势</a:t>
            </a:r>
            <a:endParaRPr lang="zh-CN" altLang="en-US" sz="2800" b="1" dirty="0">
              <a:solidFill>
                <a:srgbClr val="FF0000"/>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000000"/>
                                          </p:val>
                                        </p:tav>
                                        <p:tav tm="100000">
                                          <p:val>
                                            <p:strVal val="#ppt_w"/>
                                          </p:val>
                                        </p:tav>
                                      </p:tavLst>
                                    </p:anim>
                                    <p:anim calcmode="lin" valueType="num">
                                      <p:cBhvr>
                                        <p:cTn id="8" dur="1000" fill="hold"/>
                                        <p:tgtEl>
                                          <p:spTgt spid="4"/>
                                        </p:tgtEl>
                                        <p:attrNameLst>
                                          <p:attrName>ppt_h</p:attrName>
                                        </p:attrNameLst>
                                      </p:cBhvr>
                                      <p:tavLst>
                                        <p:tav tm="0">
                                          <p:val>
                                            <p:fltVal val="0.000000"/>
                                          </p:val>
                                        </p:tav>
                                        <p:tav tm="100000">
                                          <p:val>
                                            <p:strVal val="#ppt_h"/>
                                          </p:val>
                                        </p:tav>
                                      </p:tavLst>
                                    </p:anim>
                                    <p:anim calcmode="lin" valueType="num">
                                      <p:cBhvr>
                                        <p:cTn id="9" dur="1000" fill="hold"/>
                                        <p:tgtEl>
                                          <p:spTgt spid="4"/>
                                        </p:tgtEl>
                                        <p:attrNameLst>
                                          <p:attrName>style.rotation</p:attrName>
                                        </p:attrNameLst>
                                      </p:cBhvr>
                                      <p:tavLst>
                                        <p:tav tm="0">
                                          <p:val>
                                            <p:fltVal val="90.000000"/>
                                          </p:val>
                                        </p:tav>
                                        <p:tav tm="100000">
                                          <p:val>
                                            <p:fltVal val="0.00000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Box 2"/>
          <p:cNvSpPr txBox="1">
            <a:spLocks noChangeArrowheads="1"/>
          </p:cNvSpPr>
          <p:nvPr/>
        </p:nvSpPr>
        <p:spPr bwMode="auto">
          <a:xfrm>
            <a:off x="2838450" y="690563"/>
            <a:ext cx="3429000" cy="583565"/>
          </a:xfrm>
          <a:prstGeom prst="rect">
            <a:avLst/>
          </a:prstGeom>
          <a:solidFill>
            <a:schemeClr val="bg1"/>
          </a:solidFill>
          <a:ln w="25400">
            <a:noFill/>
            <a:miter lim="800000"/>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FF0000"/>
                </a:solidFill>
                <a:effectLst/>
                <a:uLnTx/>
                <a:uFillTx/>
                <a:latin typeface="+mn-ea"/>
                <a:ea typeface="+mn-ea"/>
                <a:cs typeface="+mn-cs"/>
                <a:sym typeface="+mn-ea"/>
              </a:rPr>
              <a:t>测量滑动摩擦力</a:t>
            </a:r>
            <a:endParaRPr kumimoji="0" lang="zh-CN" altLang="en-US" sz="3200" b="1" i="0" u="none" strike="noStrike" kern="1200" cap="none" spc="0" normalizeH="0" baseline="0" noProof="0" dirty="0">
              <a:ln>
                <a:noFill/>
              </a:ln>
              <a:solidFill>
                <a:srgbClr val="FF0000"/>
              </a:solidFill>
              <a:effectLst/>
              <a:uLnTx/>
              <a:uFillTx/>
              <a:latin typeface="+mn-ea"/>
              <a:ea typeface="+mn-ea"/>
              <a:cs typeface="+mn-cs"/>
              <a:sym typeface="+mn-ea"/>
            </a:endParaRPr>
          </a:p>
        </p:txBody>
      </p:sp>
      <p:sp>
        <p:nvSpPr>
          <p:cNvPr id="6" name="TextBox 3"/>
          <p:cNvSpPr txBox="1">
            <a:spLocks noChangeArrowheads="1"/>
          </p:cNvSpPr>
          <p:nvPr/>
        </p:nvSpPr>
        <p:spPr bwMode="auto">
          <a:xfrm>
            <a:off x="828675" y="2044700"/>
            <a:ext cx="1612900" cy="521970"/>
          </a:xfrm>
          <a:prstGeom prst="rect">
            <a:avLst/>
          </a:prstGeom>
          <a:gradFill rotWithShape="1">
            <a:gsLst>
              <a:gs pos="0">
                <a:srgbClr val="C9B5E8"/>
              </a:gs>
              <a:gs pos="35001">
                <a:srgbClr val="D9CBEE"/>
              </a:gs>
              <a:gs pos="100000">
                <a:srgbClr val="F0EAF9"/>
              </a:gs>
            </a:gsLst>
            <a:lin ang="5400000" scaled="1"/>
          </a:gradFill>
          <a:ln w="9525">
            <a:solidFill>
              <a:srgbClr val="7D60A0"/>
            </a:solidFill>
            <a:miter lim="800000"/>
          </a:ln>
          <a:effectLst>
            <a:outerShdw dist="20000" dir="5400000" algn="ctr" rotWithShape="0">
              <a:srgbClr val="000000">
                <a:alpha val="37000"/>
              </a:srgbClr>
            </a:outerShdw>
          </a:effec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rPr>
              <a:t>测量工具</a:t>
            </a:r>
            <a:endPar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endParaRPr>
          </a:p>
        </p:txBody>
      </p:sp>
      <p:sp>
        <p:nvSpPr>
          <p:cNvPr id="7" name="矩形 4"/>
          <p:cNvSpPr>
            <a:spLocks noChangeArrowheads="1"/>
          </p:cNvSpPr>
          <p:nvPr/>
        </p:nvSpPr>
        <p:spPr bwMode="auto">
          <a:xfrm>
            <a:off x="2600325" y="2017713"/>
            <a:ext cx="19704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rPr>
              <a:t>弹簧测力计</a:t>
            </a:r>
            <a:endPar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endParaRPr>
          </a:p>
        </p:txBody>
      </p:sp>
      <p:sp>
        <p:nvSpPr>
          <p:cNvPr id="8" name="TextBox 5"/>
          <p:cNvSpPr txBox="1">
            <a:spLocks noChangeArrowheads="1"/>
          </p:cNvSpPr>
          <p:nvPr/>
        </p:nvSpPr>
        <p:spPr bwMode="auto">
          <a:xfrm>
            <a:off x="841375" y="2746375"/>
            <a:ext cx="1612900" cy="521970"/>
          </a:xfrm>
          <a:prstGeom prst="rect">
            <a:avLst/>
          </a:prstGeom>
          <a:gradFill rotWithShape="1">
            <a:gsLst>
              <a:gs pos="0">
                <a:srgbClr val="C9B5E8"/>
              </a:gs>
              <a:gs pos="35001">
                <a:srgbClr val="D9CBEE"/>
              </a:gs>
              <a:gs pos="100000">
                <a:srgbClr val="F0EAF9"/>
              </a:gs>
            </a:gsLst>
            <a:lin ang="5400000" scaled="1"/>
          </a:gradFill>
          <a:ln w="9525">
            <a:solidFill>
              <a:srgbClr val="7D60A0"/>
            </a:solidFill>
            <a:miter lim="800000"/>
          </a:ln>
          <a:effectLst>
            <a:outerShdw dist="20000" dir="5400000" algn="ctr" rotWithShape="0">
              <a:srgbClr val="000000">
                <a:alpha val="37000"/>
              </a:srgbClr>
            </a:outerShdw>
          </a:effec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000000"/>
                </a:solidFill>
                <a:effectLst/>
                <a:uLnTx/>
                <a:uFillTx/>
                <a:latin typeface="+mn-ea"/>
                <a:ea typeface="+mn-ea"/>
                <a:cs typeface="+mn-cs"/>
                <a:sym typeface="+mn-ea"/>
              </a:rPr>
              <a:t>测量原理</a:t>
            </a:r>
            <a:endParaRPr kumimoji="0" lang="zh-CN" altLang="en-US" sz="2800" b="1" i="0" u="none" strike="noStrike" kern="1200" cap="none" spc="0" normalizeH="0" baseline="0" noProof="0">
              <a:ln>
                <a:noFill/>
              </a:ln>
              <a:solidFill>
                <a:srgbClr val="000000"/>
              </a:solidFill>
              <a:effectLst/>
              <a:uLnTx/>
              <a:uFillTx/>
              <a:latin typeface="+mn-ea"/>
              <a:ea typeface="+mn-ea"/>
              <a:cs typeface="+mn-cs"/>
              <a:sym typeface="+mn-ea"/>
            </a:endParaRPr>
          </a:p>
        </p:txBody>
      </p:sp>
      <p:sp>
        <p:nvSpPr>
          <p:cNvPr id="9" name="TextBox 6"/>
          <p:cNvSpPr txBox="1">
            <a:spLocks noChangeArrowheads="1"/>
          </p:cNvSpPr>
          <p:nvPr/>
        </p:nvSpPr>
        <p:spPr bwMode="auto">
          <a:xfrm>
            <a:off x="2590800" y="2703513"/>
            <a:ext cx="16129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tx1"/>
                </a:solidFill>
                <a:effectLst/>
                <a:uLnTx/>
                <a:uFillTx/>
                <a:latin typeface="+mn-ea"/>
                <a:ea typeface="+mn-ea"/>
                <a:cs typeface="+mn-cs"/>
                <a:sym typeface="+mn-ea"/>
              </a:rPr>
              <a:t>二力平衡</a:t>
            </a:r>
            <a:endParaRPr kumimoji="0" lang="zh-CN" altLang="en-US" sz="2800" b="1" i="0" u="none" strike="noStrike" kern="1200" cap="none" spc="0" normalizeH="0" baseline="0" noProof="0">
              <a:ln>
                <a:noFill/>
              </a:ln>
              <a:solidFill>
                <a:schemeClr val="tx1"/>
              </a:solidFill>
              <a:effectLst/>
              <a:uLnTx/>
              <a:uFillTx/>
              <a:latin typeface="+mn-ea"/>
              <a:ea typeface="+mn-ea"/>
              <a:cs typeface="+mn-cs"/>
              <a:sym typeface="+mn-ea"/>
            </a:endParaRPr>
          </a:p>
        </p:txBody>
      </p:sp>
      <p:sp>
        <p:nvSpPr>
          <p:cNvPr id="10" name="TextBox 7"/>
          <p:cNvSpPr txBox="1">
            <a:spLocks noChangeArrowheads="1"/>
          </p:cNvSpPr>
          <p:nvPr/>
        </p:nvSpPr>
        <p:spPr bwMode="auto">
          <a:xfrm>
            <a:off x="828675" y="3459163"/>
            <a:ext cx="1612900" cy="521970"/>
          </a:xfrm>
          <a:prstGeom prst="rect">
            <a:avLst/>
          </a:prstGeom>
          <a:gradFill rotWithShape="1">
            <a:gsLst>
              <a:gs pos="0">
                <a:srgbClr val="C9B5E8"/>
              </a:gs>
              <a:gs pos="35001">
                <a:srgbClr val="D9CBEE"/>
              </a:gs>
              <a:gs pos="100000">
                <a:srgbClr val="F0EAF9"/>
              </a:gs>
            </a:gsLst>
            <a:lin ang="5400000" scaled="1"/>
          </a:gradFill>
          <a:ln w="9525">
            <a:solidFill>
              <a:srgbClr val="7D60A0"/>
            </a:solidFill>
            <a:miter lim="800000"/>
          </a:ln>
          <a:effectLst>
            <a:outerShdw dist="20000" dir="5400000" algn="ctr" rotWithShape="0">
              <a:srgbClr val="000000">
                <a:alpha val="37000"/>
              </a:srgbClr>
            </a:outerShdw>
          </a:effec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rPr>
              <a:t>测量方法</a:t>
            </a:r>
            <a:endPar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endParaRPr>
          </a:p>
        </p:txBody>
      </p:sp>
      <p:sp>
        <p:nvSpPr>
          <p:cNvPr id="11" name="TextBox 8"/>
          <p:cNvSpPr txBox="1">
            <a:spLocks noChangeArrowheads="1"/>
          </p:cNvSpPr>
          <p:nvPr/>
        </p:nvSpPr>
        <p:spPr bwMode="auto">
          <a:xfrm>
            <a:off x="2600325" y="3384550"/>
            <a:ext cx="5705475" cy="1038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1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mn-ea"/>
                <a:ea typeface="+mn-ea"/>
                <a:cs typeface="+mn-cs"/>
                <a:sym typeface="+mn-ea"/>
              </a:rPr>
              <a:t>用弹簧测力计水平拉动木块，使它沿木板做匀速直线运动。</a:t>
            </a:r>
            <a:endParaRPr kumimoji="0" lang="zh-CN" altLang="en-US" sz="2800" b="1" i="0" u="none" strike="noStrike" kern="1200" cap="none" spc="0" normalizeH="0" baseline="0" noProof="0" dirty="0">
              <a:ln>
                <a:noFill/>
              </a:ln>
              <a:solidFill>
                <a:schemeClr val="tx1"/>
              </a:solidFill>
              <a:effectLst/>
              <a:uLnTx/>
              <a:uFillTx/>
              <a:latin typeface="+mn-ea"/>
              <a:ea typeface="+mn-ea"/>
              <a:cs typeface="+mn-cs"/>
              <a:sym typeface="+mn-ea"/>
            </a:endParaRPr>
          </a:p>
        </p:txBody>
      </p:sp>
      <p:sp>
        <p:nvSpPr>
          <p:cNvPr id="12" name="TextBox 9"/>
          <p:cNvSpPr txBox="1">
            <a:spLocks noChangeArrowheads="1"/>
          </p:cNvSpPr>
          <p:nvPr/>
        </p:nvSpPr>
        <p:spPr bwMode="auto">
          <a:xfrm>
            <a:off x="855663" y="4414838"/>
            <a:ext cx="1612900" cy="521970"/>
          </a:xfrm>
          <a:prstGeom prst="rect">
            <a:avLst/>
          </a:prstGeom>
          <a:gradFill rotWithShape="1">
            <a:gsLst>
              <a:gs pos="0">
                <a:srgbClr val="C9B5E8"/>
              </a:gs>
              <a:gs pos="35001">
                <a:srgbClr val="D9CBEE"/>
              </a:gs>
              <a:gs pos="100000">
                <a:srgbClr val="F0EAF9"/>
              </a:gs>
            </a:gsLst>
            <a:lin ang="5400000" scaled="1"/>
          </a:gradFill>
          <a:ln w="9525">
            <a:solidFill>
              <a:srgbClr val="7D60A0"/>
            </a:solidFill>
            <a:miter lim="800000"/>
          </a:ln>
          <a:effectLst>
            <a:outerShdw dist="20000" dir="5400000" algn="ctr" rotWithShape="0">
              <a:srgbClr val="000000">
                <a:alpha val="37000"/>
              </a:srgbClr>
            </a:outerShdw>
          </a:effec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rPr>
              <a:t>测量结果</a:t>
            </a:r>
            <a:endParaRPr kumimoji="0" lang="zh-CN" altLang="en-US" sz="2800" b="1" i="0" u="none" strike="noStrike" kern="1200" cap="none" spc="0" normalizeH="0" baseline="0" noProof="0" dirty="0">
              <a:ln>
                <a:noFill/>
              </a:ln>
              <a:solidFill>
                <a:srgbClr val="000000"/>
              </a:solidFill>
              <a:effectLst/>
              <a:uLnTx/>
              <a:uFillTx/>
              <a:latin typeface="+mn-ea"/>
              <a:ea typeface="+mn-ea"/>
              <a:cs typeface="+mn-cs"/>
              <a:sym typeface="+mn-ea"/>
            </a:endParaRPr>
          </a:p>
        </p:txBody>
      </p:sp>
      <p:sp>
        <p:nvSpPr>
          <p:cNvPr id="13" name="TextBox 11"/>
          <p:cNvSpPr txBox="1">
            <a:spLocks noChangeArrowheads="1"/>
          </p:cNvSpPr>
          <p:nvPr/>
        </p:nvSpPr>
        <p:spPr bwMode="auto">
          <a:xfrm>
            <a:off x="2627313" y="4419600"/>
            <a:ext cx="3995738"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1" u="none" strike="noStrike" kern="1200" cap="none" spc="0" normalizeH="0" baseline="0" noProof="0" dirty="0">
                <a:ln>
                  <a:noFill/>
                </a:ln>
                <a:solidFill>
                  <a:schemeClr val="tx1"/>
                </a:solidFill>
                <a:effectLst/>
                <a:uLnTx/>
                <a:uFillTx/>
                <a:latin typeface="+mn-lt"/>
                <a:ea typeface="+mn-ea"/>
                <a:cs typeface="+mn-cs"/>
                <a:sym typeface="+mn-ea"/>
              </a:rPr>
              <a:t>F</a:t>
            </a:r>
            <a:r>
              <a:rPr kumimoji="0" lang="zh-CN" altLang="en-US" sz="2800" b="1" i="0" u="none" strike="noStrike" kern="1200" cap="none" spc="0" normalizeH="0" baseline="-25000" noProof="0" dirty="0">
                <a:ln>
                  <a:noFill/>
                </a:ln>
                <a:solidFill>
                  <a:schemeClr val="tx1"/>
                </a:solidFill>
                <a:effectLst/>
                <a:uLnTx/>
                <a:uFillTx/>
                <a:latin typeface="+mn-lt"/>
                <a:ea typeface="+mn-ea"/>
                <a:cs typeface="+mn-cs"/>
                <a:sym typeface="+mn-ea"/>
              </a:rPr>
              <a:t>摩</a:t>
            </a:r>
            <a:r>
              <a:rPr kumimoji="0" lang="zh-CN" altLang="en-US" sz="2800" b="1" i="0" u="none" strike="noStrike" kern="1200" cap="none" spc="0" normalizeH="0" baseline="0" noProof="0" dirty="0">
                <a:ln>
                  <a:noFill/>
                </a:ln>
                <a:solidFill>
                  <a:schemeClr val="tx1"/>
                </a:solidFill>
                <a:effectLst/>
                <a:uLnTx/>
                <a:uFillTx/>
                <a:latin typeface="+mn-lt"/>
                <a:ea typeface="+mn-ea"/>
                <a:cs typeface="+mn-cs"/>
                <a:sym typeface="+mn-ea"/>
              </a:rPr>
              <a:t>  </a:t>
            </a:r>
            <a:r>
              <a:rPr kumimoji="0" lang="en-US" altLang="zh-CN" sz="2800" b="1" i="0" u="none" strike="noStrike" kern="1200" cap="none" spc="0" normalizeH="0" baseline="0" noProof="0" dirty="0">
                <a:ln>
                  <a:noFill/>
                </a:ln>
                <a:solidFill>
                  <a:schemeClr val="tx1"/>
                </a:solidFill>
                <a:effectLst/>
                <a:uLnTx/>
                <a:uFillTx/>
                <a:latin typeface="+mn-lt"/>
                <a:ea typeface="+mn-ea"/>
                <a:cs typeface="+mn-cs"/>
                <a:sym typeface="+mn-ea"/>
              </a:rPr>
              <a:t>= </a:t>
            </a:r>
            <a:r>
              <a:rPr kumimoji="0" lang="en-US" altLang="zh-CN" sz="2800" b="1" i="0" u="sng" strike="noStrike" kern="1200" cap="none" spc="0" normalizeH="0" baseline="0" noProof="0" dirty="0">
                <a:ln>
                  <a:noFill/>
                </a:ln>
                <a:solidFill>
                  <a:schemeClr val="tx1"/>
                </a:solidFill>
                <a:effectLst/>
                <a:uLnTx/>
                <a:uFillTx/>
                <a:latin typeface="+mn-lt"/>
                <a:ea typeface="+mn-ea"/>
                <a:cs typeface="+mn-cs"/>
                <a:sym typeface="+mn-ea"/>
              </a:rPr>
              <a:t>            </a:t>
            </a:r>
            <a:r>
              <a:rPr kumimoji="0" lang="en-US" altLang="zh-CN" sz="2800" b="1" i="0" u="none" strike="noStrike" kern="1200" cap="none" spc="0" normalizeH="0" baseline="0" noProof="0" dirty="0">
                <a:ln>
                  <a:noFill/>
                </a:ln>
                <a:solidFill>
                  <a:schemeClr val="tx1"/>
                </a:solidFill>
                <a:effectLst/>
                <a:uLnTx/>
                <a:uFillTx/>
                <a:latin typeface="+mn-lt"/>
                <a:ea typeface="+mn-ea"/>
                <a:cs typeface="+mn-cs"/>
                <a:sym typeface="+mn-ea"/>
              </a:rPr>
              <a:t>N</a:t>
            </a:r>
            <a:endParaRPr kumimoji="0" lang="zh-CN" altLang="en-US" sz="2800" b="1" i="0" u="none" strike="noStrike" kern="1200" cap="none" spc="0" normalizeH="0" baseline="0" noProof="0" dirty="0">
              <a:ln>
                <a:noFill/>
              </a:ln>
              <a:solidFill>
                <a:schemeClr val="tx1"/>
              </a:solidFill>
              <a:effectLst/>
              <a:uLnTx/>
              <a:uFillTx/>
              <a:latin typeface="+mn-lt"/>
              <a:ea typeface="+mn-ea"/>
              <a:cs typeface="+mn-cs"/>
              <a:sym typeface="+mn-ea"/>
            </a:endParaRPr>
          </a:p>
        </p:txBody>
      </p:sp>
      <p:grpSp>
        <p:nvGrpSpPr>
          <p:cNvPr id="14" name="组合 13"/>
          <p:cNvGrpSpPr/>
          <p:nvPr/>
        </p:nvGrpSpPr>
        <p:grpSpPr>
          <a:xfrm>
            <a:off x="5535613" y="1330325"/>
            <a:ext cx="3484562" cy="1922463"/>
            <a:chOff x="5292080" y="2060848"/>
            <a:chExt cx="3484801" cy="1922185"/>
          </a:xfrm>
        </p:grpSpPr>
        <p:pic>
          <p:nvPicPr>
            <p:cNvPr id="28683" name="Picture 16" descr="D:\我的文档\My Pictures\W020140617392072308820.jpg"/>
            <p:cNvPicPr>
              <a:picLocks noChangeAspect="1"/>
            </p:cNvPicPr>
            <p:nvPr/>
          </p:nvPicPr>
          <p:blipFill>
            <a:blip r:embed="rId1"/>
            <a:stretch>
              <a:fillRect/>
            </a:stretch>
          </p:blipFill>
          <p:spPr>
            <a:xfrm>
              <a:off x="5292080" y="2060848"/>
              <a:ext cx="3484801" cy="1918315"/>
            </a:xfrm>
            <a:prstGeom prst="rect">
              <a:avLst/>
            </a:prstGeom>
            <a:noFill/>
            <a:ln w="9525">
              <a:noFill/>
            </a:ln>
          </p:spPr>
        </p:pic>
        <p:sp>
          <p:nvSpPr>
            <p:cNvPr id="16" name="矩形 15"/>
            <p:cNvSpPr/>
            <p:nvPr/>
          </p:nvSpPr>
          <p:spPr>
            <a:xfrm>
              <a:off x="5598488" y="3614786"/>
              <a:ext cx="2945332" cy="36824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mn-ea"/>
                  <a:ea typeface="+mn-ea"/>
                  <a:cs typeface="+mn-cs"/>
                  <a:sym typeface="+mn-ea"/>
                </a:rPr>
                <a:t>图</a:t>
              </a:r>
              <a:r>
                <a:rPr kumimoji="0" lang="en-US" altLang="zh-CN" sz="1800" b="1" i="0" u="none" strike="noStrike" kern="1200" cap="none" spc="0" normalizeH="0" baseline="0" noProof="0" dirty="0">
                  <a:ln>
                    <a:noFill/>
                  </a:ln>
                  <a:solidFill>
                    <a:schemeClr val="tx1"/>
                  </a:solidFill>
                  <a:effectLst/>
                  <a:uLnTx/>
                  <a:uFillTx/>
                  <a:latin typeface="+mn-ea"/>
                  <a:ea typeface="+mn-ea"/>
                  <a:cs typeface="+mn-cs"/>
                  <a:sym typeface="+mn-ea"/>
                </a:rPr>
                <a:t>8.3-2 </a:t>
              </a:r>
              <a:r>
                <a:rPr kumimoji="0" lang="zh-CN" altLang="en-US" sz="1800" b="1" i="0" u="none" strike="noStrike" kern="1200" cap="none" spc="0" normalizeH="0" baseline="0" noProof="0" dirty="0">
                  <a:ln>
                    <a:noFill/>
                  </a:ln>
                  <a:solidFill>
                    <a:schemeClr val="tx1"/>
                  </a:solidFill>
                  <a:effectLst/>
                  <a:uLnTx/>
                  <a:uFillTx/>
                  <a:latin typeface="+mn-ea"/>
                  <a:ea typeface="+mn-ea"/>
                  <a:cs typeface="+mn-cs"/>
                  <a:sym typeface="+mn-ea"/>
                </a:rPr>
                <a:t>水平匀速拉动木块</a:t>
              </a:r>
              <a:endParaRPr kumimoji="0" lang="zh-CN" altLang="en-US" sz="1800" b="1" i="0" u="none" strike="noStrike" kern="1200" cap="none" spc="0" normalizeH="0" baseline="0" noProof="0" dirty="0">
                <a:ln>
                  <a:noFill/>
                </a:ln>
                <a:solidFill>
                  <a:schemeClr val="tx1"/>
                </a:solidFill>
                <a:effectLst/>
                <a:uLnTx/>
                <a:uFillTx/>
                <a:latin typeface="+mn-ea"/>
                <a:ea typeface="+mn-ea"/>
                <a:cs typeface="+mn-cs"/>
                <a:sym typeface="+mn-ea"/>
              </a:endParaRPr>
            </a:p>
          </p:txBody>
        </p:sp>
      </p:grpSp>
      <p:grpSp>
        <p:nvGrpSpPr>
          <p:cNvPr id="28685" name="组合 6"/>
          <p:cNvGrpSpPr/>
          <p:nvPr/>
        </p:nvGrpSpPr>
        <p:grpSpPr>
          <a:xfrm>
            <a:off x="171450" y="1187450"/>
            <a:ext cx="2667000" cy="644525"/>
            <a:chOff x="1154" y="987"/>
            <a:chExt cx="4199" cy="1014"/>
          </a:xfrm>
        </p:grpSpPr>
        <p:pic>
          <p:nvPicPr>
            <p:cNvPr id="28686" name="图片 3" descr="500_F_44114260_OgmNWgs87ec0EyCrvEMfC7DQtMP5ZKEo"/>
            <p:cNvPicPr>
              <a:picLocks noChangeAspect="1"/>
            </p:cNvPicPr>
            <p:nvPr/>
          </p:nvPicPr>
          <p:blipFill>
            <a:blip r:embed="rId2"/>
            <a:srcRect l="74985" t="2423" r="2400" b="74733"/>
            <a:stretch>
              <a:fillRect/>
            </a:stretch>
          </p:blipFill>
          <p:spPr>
            <a:xfrm>
              <a:off x="1154" y="987"/>
              <a:ext cx="1014" cy="1014"/>
            </a:xfrm>
            <a:prstGeom prst="rect">
              <a:avLst/>
            </a:prstGeom>
            <a:noFill/>
            <a:ln w="9525">
              <a:noFill/>
            </a:ln>
          </p:spPr>
        </p:pic>
        <p:sp>
          <p:nvSpPr>
            <p:cNvPr id="19" name="矩形 4"/>
            <p:cNvSpPr>
              <a:spLocks noChangeArrowheads="1"/>
            </p:cNvSpPr>
            <p:nvPr/>
          </p:nvSpPr>
          <p:spPr bwMode="auto">
            <a:xfrm>
              <a:off x="2231" y="1037"/>
              <a:ext cx="3122" cy="9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070C0"/>
                  </a:solidFill>
                  <a:effectLst/>
                  <a:uLnTx/>
                  <a:uFillTx/>
                  <a:latin typeface="+mn-ea"/>
                  <a:ea typeface="+mn-ea"/>
                  <a:cs typeface="+mn-cs"/>
                  <a:sym typeface="+mn-ea"/>
                </a:rPr>
                <a:t>实验演示</a:t>
              </a:r>
              <a:endParaRPr kumimoji="0" lang="zh-CN" altLang="en-US" sz="3200" b="1" i="0" u="none" strike="noStrike" kern="1200" cap="none" spc="0" normalizeH="0" baseline="0" noProof="0" dirty="0">
                <a:ln>
                  <a:noFill/>
                </a:ln>
                <a:solidFill>
                  <a:srgbClr val="0070C0"/>
                </a:solidFill>
                <a:effectLst/>
                <a:uLnTx/>
                <a:uFillTx/>
                <a:latin typeface="+mn-ea"/>
                <a:ea typeface="+mn-ea"/>
                <a:cs typeface="+mn-cs"/>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4"/>
          <p:cNvSpPr>
            <a:spLocks noChangeArrowheads="1"/>
          </p:cNvSpPr>
          <p:nvPr/>
        </p:nvSpPr>
        <p:spPr bwMode="auto">
          <a:xfrm>
            <a:off x="2065338" y="660400"/>
            <a:ext cx="6010275" cy="583565"/>
          </a:xfrm>
          <a:prstGeom prst="rect">
            <a:avLst/>
          </a:prstGeom>
          <a:noFill/>
          <a:ln w="9525">
            <a:noFill/>
            <a:miter lim="800000"/>
          </a:ln>
          <a:effectLst/>
        </p:spPr>
        <p:txBody>
          <a:bodyPr>
            <a:spAutoFit/>
          </a:bodyPr>
          <a:lstStyle>
            <a:lvl1pPr eaLnBrk="0" hangingPunct="0">
              <a:spcBef>
                <a:spcPct val="20000"/>
              </a:spcBef>
              <a:defRPr sz="24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sym typeface="+mn-ea"/>
              </a:rPr>
              <a:t>探究影响滑动摩擦力大小的因素</a:t>
            </a:r>
            <a:endParaRPr kumimoji="0" lang="zh-CN" altLang="en-US" sz="3200" b="1" i="0" u="none" strike="noStrike" kern="1200" cap="none" spc="0" normalizeH="0" baseline="0" noProof="0" dirty="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sym typeface="+mn-ea"/>
            </a:endParaRPr>
          </a:p>
        </p:txBody>
      </p:sp>
      <p:sp>
        <p:nvSpPr>
          <p:cNvPr id="3" name="矩形 4"/>
          <p:cNvSpPr>
            <a:spLocks noChangeArrowheads="1"/>
          </p:cNvSpPr>
          <p:nvPr/>
        </p:nvSpPr>
        <p:spPr bwMode="auto">
          <a:xfrm>
            <a:off x="350838" y="647700"/>
            <a:ext cx="1727200" cy="578540"/>
          </a:xfrm>
          <a:prstGeom prst="roundRect">
            <a:avLst/>
          </a:prstGeom>
          <a:solidFill>
            <a:srgbClr val="0066FF"/>
          </a:solidFill>
        </p:spPr>
        <p:style>
          <a:lnRef idx="3">
            <a:schemeClr val="lt1"/>
          </a:lnRef>
          <a:fillRef idx="1">
            <a:schemeClr val="dk1"/>
          </a:fillRef>
          <a:effectRef idx="1">
            <a:schemeClr val="dk1"/>
          </a:effectRef>
          <a:fontRef idx="minor">
            <a:schemeClr val="lt1"/>
          </a:fontRef>
        </p:style>
        <p:txBody>
          <a:bodyPr>
            <a:spAutoFit/>
          </a:bodyPr>
          <a:lstStyle>
            <a:lvl1pPr eaLnBrk="0" hangingPunct="0">
              <a:spcBef>
                <a:spcPct val="20000"/>
              </a:spcBef>
              <a:defRPr sz="24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黑体" panose="02010609060101010101" pitchFamily="49" charset="-122"/>
                <a:cs typeface="+mn-cs"/>
                <a:sym typeface="+mn-ea"/>
              </a:rPr>
              <a:t>知识点二</a:t>
            </a:r>
            <a:endParaRPr kumimoji="0" lang="zh-CN" alt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黑体" panose="02010609060101010101" pitchFamily="49" charset="-122"/>
              <a:cs typeface="+mn-cs"/>
              <a:sym typeface="+mn-ea"/>
            </a:endParaRPr>
          </a:p>
        </p:txBody>
      </p:sp>
      <p:grpSp>
        <p:nvGrpSpPr>
          <p:cNvPr id="11" name="组合 10"/>
          <p:cNvGrpSpPr/>
          <p:nvPr/>
        </p:nvGrpSpPr>
        <p:grpSpPr>
          <a:xfrm>
            <a:off x="581025" y="1616075"/>
            <a:ext cx="3390900" cy="3216275"/>
            <a:chOff x="580787" y="1331104"/>
            <a:chExt cx="3390900" cy="3214805"/>
          </a:xfrm>
        </p:grpSpPr>
        <p:pic>
          <p:nvPicPr>
            <p:cNvPr id="29700" name="图片 4"/>
            <p:cNvPicPr>
              <a:picLocks noChangeAspect="1"/>
            </p:cNvPicPr>
            <p:nvPr/>
          </p:nvPicPr>
          <p:blipFill>
            <a:blip r:embed="rId1"/>
            <a:stretch>
              <a:fillRect/>
            </a:stretch>
          </p:blipFill>
          <p:spPr>
            <a:xfrm>
              <a:off x="580787" y="1331104"/>
              <a:ext cx="3390900" cy="2095500"/>
            </a:xfrm>
            <a:prstGeom prst="rect">
              <a:avLst/>
            </a:prstGeom>
            <a:noFill/>
            <a:ln w="9525">
              <a:noFill/>
            </a:ln>
          </p:spPr>
        </p:pic>
        <p:sp>
          <p:nvSpPr>
            <p:cNvPr id="7" name="矩形 6"/>
            <p:cNvSpPr/>
            <p:nvPr/>
          </p:nvSpPr>
          <p:spPr>
            <a:xfrm>
              <a:off x="650637" y="3470076"/>
              <a:ext cx="3206750" cy="1075833"/>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百米跑比赛时，运动员穿上钉鞋</a:t>
              </a:r>
              <a:endParaRPr kumimoji="0" lang="zh-CN" altLang="en-US" sz="18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sym typeface="+mn-ea"/>
              </a:endParaRPr>
            </a:p>
          </p:txBody>
        </p:sp>
      </p:grpSp>
      <p:grpSp>
        <p:nvGrpSpPr>
          <p:cNvPr id="12" name="组合 11"/>
          <p:cNvGrpSpPr/>
          <p:nvPr/>
        </p:nvGrpSpPr>
        <p:grpSpPr>
          <a:xfrm>
            <a:off x="4716463" y="1436688"/>
            <a:ext cx="3998912" cy="3395662"/>
            <a:chOff x="4802528" y="1150772"/>
            <a:chExt cx="3998501" cy="3395136"/>
          </a:xfrm>
        </p:grpSpPr>
        <p:sp>
          <p:nvSpPr>
            <p:cNvPr id="9" name="矩形 8"/>
            <p:cNvSpPr/>
            <p:nvPr/>
          </p:nvSpPr>
          <p:spPr>
            <a:xfrm>
              <a:off x="5285078" y="3469750"/>
              <a:ext cx="2790538" cy="1076158"/>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溜冰</a:t>
              </a:r>
              <a:r>
                <a:rPr kumimoji="0" lang="en-US" altLang="zh-CN" sz="32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a:t>
              </a:r>
              <a:r>
                <a:rPr kumimoji="0" lang="zh-CN" altLang="en-US" sz="32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穿光滑的溜冰鞋</a:t>
              </a:r>
              <a:endParaRPr kumimoji="0" lang="zh-CN" altLang="en-US" sz="18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sym typeface="+mn-ea"/>
              </a:endParaRPr>
            </a:p>
          </p:txBody>
        </p:sp>
        <p:pic>
          <p:nvPicPr>
            <p:cNvPr id="29704" name="图片 9"/>
            <p:cNvPicPr>
              <a:picLocks noChangeAspect="1"/>
            </p:cNvPicPr>
            <p:nvPr/>
          </p:nvPicPr>
          <p:blipFill>
            <a:blip r:embed="rId2">
              <a:clrChange>
                <a:clrFrom>
                  <a:srgbClr val="FFFFFF"/>
                </a:clrFrom>
                <a:clrTo>
                  <a:srgbClr val="FFFFFF">
                    <a:alpha val="0"/>
                  </a:srgbClr>
                </a:clrTo>
              </a:clrChange>
            </a:blip>
            <a:stretch>
              <a:fillRect/>
            </a:stretch>
          </p:blipFill>
          <p:spPr>
            <a:xfrm>
              <a:off x="4802528" y="1150772"/>
              <a:ext cx="3998501" cy="2667000"/>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 name="组合 7"/>
          <p:cNvGrpSpPr/>
          <p:nvPr/>
        </p:nvGrpSpPr>
        <p:grpSpPr>
          <a:xfrm>
            <a:off x="565150" y="1831975"/>
            <a:ext cx="3921125" cy="3290888"/>
            <a:chOff x="651309" y="1164707"/>
            <a:chExt cx="3920691" cy="3291161"/>
          </a:xfrm>
        </p:grpSpPr>
        <p:sp>
          <p:nvSpPr>
            <p:cNvPr id="30722" name="文本框 1"/>
            <p:cNvSpPr txBox="1"/>
            <p:nvPr/>
          </p:nvSpPr>
          <p:spPr>
            <a:xfrm>
              <a:off x="651309" y="3379454"/>
              <a:ext cx="3920691" cy="1076414"/>
            </a:xfrm>
            <a:prstGeom prst="rect">
              <a:avLst/>
            </a:prstGeom>
            <a:noFill/>
            <a:ln w="9525">
              <a:noFill/>
            </a:ln>
          </p:spPr>
          <p:txBody>
            <a:bodyPr anchor="t">
              <a:spAutoFit/>
            </a:bodyPr>
            <a:p>
              <a:pPr defTabSz="914400" eaLnBrk="0" hangingPunct="0"/>
              <a:r>
                <a:rPr lang="zh-CN" altLang="en-US" sz="3200" b="1" dirty="0">
                  <a:latin typeface="Times New Roman" panose="02020603050405020304" pitchFamily="18" charset="0"/>
                  <a:ea typeface="宋体" panose="02010600030101010101" pitchFamily="2" charset="-122"/>
                </a:rPr>
                <a:t>生锈的铁锁打不开，滴油后就可以打开</a:t>
              </a:r>
              <a:endParaRPr lang="zh-CN" altLang="en-US" sz="3200" b="1" dirty="0">
                <a:latin typeface="Times New Roman" panose="02020603050405020304" pitchFamily="18" charset="0"/>
                <a:ea typeface="宋体" panose="02010600030101010101" pitchFamily="2" charset="-122"/>
              </a:endParaRPr>
            </a:p>
          </p:txBody>
        </p:sp>
        <p:pic>
          <p:nvPicPr>
            <p:cNvPr id="30723" name="图片 2"/>
            <p:cNvPicPr>
              <a:picLocks noChangeAspect="1"/>
            </p:cNvPicPr>
            <p:nvPr/>
          </p:nvPicPr>
          <p:blipFill>
            <a:blip r:embed="rId1"/>
            <a:srcRect l="31065" t="4259" r="5165" b="22778"/>
            <a:stretch>
              <a:fillRect/>
            </a:stretch>
          </p:blipFill>
          <p:spPr>
            <a:xfrm>
              <a:off x="1032310" y="1164707"/>
              <a:ext cx="2482416" cy="2016643"/>
            </a:xfrm>
            <a:prstGeom prst="rect">
              <a:avLst/>
            </a:prstGeom>
            <a:noFill/>
            <a:ln w="9525">
              <a:noFill/>
            </a:ln>
          </p:spPr>
        </p:pic>
      </p:grpSp>
      <p:grpSp>
        <p:nvGrpSpPr>
          <p:cNvPr id="9" name="组合 8"/>
          <p:cNvGrpSpPr/>
          <p:nvPr/>
        </p:nvGrpSpPr>
        <p:grpSpPr>
          <a:xfrm>
            <a:off x="5305425" y="1762125"/>
            <a:ext cx="3038475" cy="3332163"/>
            <a:chOff x="5391150" y="1095375"/>
            <a:chExt cx="3038474" cy="3331918"/>
          </a:xfrm>
        </p:grpSpPr>
        <p:pic>
          <p:nvPicPr>
            <p:cNvPr id="30725" name="图片 5"/>
            <p:cNvPicPr>
              <a:picLocks noChangeAspect="1"/>
            </p:cNvPicPr>
            <p:nvPr/>
          </p:nvPicPr>
          <p:blipFill>
            <a:blip r:embed="rId2"/>
            <a:srcRect l="33104" r="33353" b="20866"/>
            <a:stretch>
              <a:fillRect/>
            </a:stretch>
          </p:blipFill>
          <p:spPr>
            <a:xfrm>
              <a:off x="5391150" y="1095375"/>
              <a:ext cx="2905126" cy="1914525"/>
            </a:xfrm>
            <a:prstGeom prst="rect">
              <a:avLst/>
            </a:prstGeom>
            <a:noFill/>
            <a:ln w="9525">
              <a:noFill/>
            </a:ln>
          </p:spPr>
        </p:pic>
        <p:sp>
          <p:nvSpPr>
            <p:cNvPr id="30726" name="文本框 6"/>
            <p:cNvSpPr txBox="1"/>
            <p:nvPr/>
          </p:nvSpPr>
          <p:spPr>
            <a:xfrm>
              <a:off x="5610225" y="3351047"/>
              <a:ext cx="2819399" cy="1076246"/>
            </a:xfrm>
            <a:prstGeom prst="rect">
              <a:avLst/>
            </a:prstGeom>
            <a:noFill/>
            <a:ln w="9525">
              <a:noFill/>
            </a:ln>
          </p:spPr>
          <p:txBody>
            <a:bodyPr anchor="t">
              <a:spAutoFit/>
            </a:bodyPr>
            <a:p>
              <a:pPr defTabSz="914400" eaLnBrk="0" hangingPunct="0"/>
              <a:r>
                <a:rPr lang="zh-CN" altLang="en-US" sz="3200" b="1" dirty="0">
                  <a:latin typeface="Times New Roman" panose="02020603050405020304" pitchFamily="18" charset="0"/>
                  <a:ea typeface="宋体" panose="02010600030101010101" pitchFamily="2" charset="-122"/>
                </a:rPr>
                <a:t>搬运重物，底下垫上圆木</a:t>
              </a:r>
              <a:endParaRPr lang="zh-CN" altLang="en-US" sz="3200" b="1" dirty="0">
                <a:latin typeface="Times New Roman" panose="02020603050405020304" pitchFamily="18" charset="0"/>
                <a:ea typeface="宋体" panose="02010600030101010101" pitchFamily="2" charset="-122"/>
              </a:endParaRPr>
            </a:p>
          </p:txBody>
        </p:sp>
      </p:grpSp>
      <p:sp>
        <p:nvSpPr>
          <p:cNvPr id="10" name="思想气泡: 云 9"/>
          <p:cNvSpPr/>
          <p:nvPr/>
        </p:nvSpPr>
        <p:spPr bwMode="auto">
          <a:xfrm>
            <a:off x="1838325" y="444087"/>
            <a:ext cx="6000750" cy="1553402"/>
          </a:xfrm>
          <a:prstGeom prst="cloudCallout">
            <a:avLst>
              <a:gd name="adj1" fmla="val -21468"/>
              <a:gd name="adj2" fmla="val 77286"/>
            </a:avLst>
          </a:prstGeom>
          <a:solidFill>
            <a:schemeClr val="bg1"/>
          </a:solidFill>
          <a:ln w="38100">
            <a:solidFill>
              <a:srgbClr val="00B0F0"/>
            </a:solidFill>
            <a:miter lim="800000"/>
          </a:ln>
        </p:spPr>
        <p:txBody>
          <a:bodyPr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摩擦力的大小与哪些因素有关？</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TextBox 4"/>
          <p:cNvSpPr txBox="1"/>
          <p:nvPr/>
        </p:nvSpPr>
        <p:spPr>
          <a:xfrm>
            <a:off x="1781175" y="1847850"/>
            <a:ext cx="5340350" cy="3338195"/>
          </a:xfrm>
          <a:prstGeom prst="rect">
            <a:avLst/>
          </a:prstGeom>
          <a:noFill/>
          <a:ln w="9525">
            <a:noFill/>
          </a:ln>
        </p:spPr>
        <p:txBody>
          <a:bodyPr anchor="t">
            <a:spAutoFit/>
          </a:bodyPr>
          <a:p>
            <a:pPr eaLnBrk="0" hangingPunct="0">
              <a:lnSpc>
                <a:spcPct val="110000"/>
              </a:lnSpc>
            </a:pPr>
            <a:r>
              <a:rPr lang="zh-CN" altLang="en-US" sz="3200" b="1" dirty="0">
                <a:solidFill>
                  <a:srgbClr val="0000FF"/>
                </a:solidFill>
                <a:latin typeface="黑体" panose="02010609060101010101" pitchFamily="49" charset="-122"/>
                <a:ea typeface="黑体" panose="02010609060101010101" pitchFamily="49" charset="-122"/>
              </a:rPr>
              <a:t>①物重；</a:t>
            </a:r>
            <a:endParaRPr lang="zh-CN" altLang="en-US" sz="3200" b="1" dirty="0">
              <a:solidFill>
                <a:srgbClr val="0000FF"/>
              </a:solidFill>
              <a:latin typeface="黑体" panose="02010609060101010101" pitchFamily="49" charset="-122"/>
              <a:ea typeface="黑体" panose="02010609060101010101" pitchFamily="49" charset="-122"/>
            </a:endParaRPr>
          </a:p>
          <a:p>
            <a:pPr eaLnBrk="0" hangingPunct="0">
              <a:lnSpc>
                <a:spcPct val="110000"/>
              </a:lnSpc>
            </a:pPr>
            <a:r>
              <a:rPr lang="zh-CN" altLang="en-US" sz="3200" b="1" dirty="0">
                <a:solidFill>
                  <a:srgbClr val="0000FF"/>
                </a:solidFill>
                <a:latin typeface="黑体" panose="02010609060101010101" pitchFamily="49" charset="-122"/>
                <a:ea typeface="黑体" panose="02010609060101010101" pitchFamily="49" charset="-122"/>
              </a:rPr>
              <a:t>②接触面所受压力；</a:t>
            </a:r>
            <a:endParaRPr lang="en-US" altLang="zh-CN" sz="3200" b="1" dirty="0">
              <a:solidFill>
                <a:srgbClr val="0000FF"/>
              </a:solidFill>
              <a:latin typeface="黑体" panose="02010609060101010101" pitchFamily="49" charset="-122"/>
              <a:ea typeface="黑体" panose="02010609060101010101" pitchFamily="49" charset="-122"/>
            </a:endParaRPr>
          </a:p>
          <a:p>
            <a:pPr eaLnBrk="0" hangingPunct="0">
              <a:lnSpc>
                <a:spcPct val="110000"/>
              </a:lnSpc>
            </a:pPr>
            <a:r>
              <a:rPr lang="zh-CN" altLang="en-US" sz="3200" b="1" dirty="0">
                <a:solidFill>
                  <a:srgbClr val="0000FF"/>
                </a:solidFill>
                <a:latin typeface="黑体" panose="02010609060101010101" pitchFamily="49" charset="-122"/>
                <a:ea typeface="黑体" panose="02010609060101010101" pitchFamily="49" charset="-122"/>
              </a:rPr>
              <a:t>③接触面粗糙程度；</a:t>
            </a:r>
            <a:endParaRPr lang="en-US" altLang="zh-CN" sz="3200" b="1" dirty="0">
              <a:solidFill>
                <a:srgbClr val="0000FF"/>
              </a:solidFill>
              <a:latin typeface="黑体" panose="02010609060101010101" pitchFamily="49" charset="-122"/>
              <a:ea typeface="黑体" panose="02010609060101010101" pitchFamily="49" charset="-122"/>
            </a:endParaRPr>
          </a:p>
          <a:p>
            <a:pPr eaLnBrk="0" hangingPunct="0">
              <a:lnSpc>
                <a:spcPct val="110000"/>
              </a:lnSpc>
            </a:pPr>
            <a:r>
              <a:rPr lang="zh-CN" altLang="en-US" sz="3200" b="1" dirty="0">
                <a:solidFill>
                  <a:srgbClr val="0000FF"/>
                </a:solidFill>
                <a:latin typeface="黑体" panose="02010609060101010101" pitchFamily="49" charset="-122"/>
                <a:ea typeface="黑体" panose="02010609060101010101" pitchFamily="49" charset="-122"/>
              </a:rPr>
              <a:t>④物体运动的速度；</a:t>
            </a:r>
            <a:endParaRPr lang="en-US" altLang="zh-CN" sz="3200" b="1" dirty="0">
              <a:solidFill>
                <a:srgbClr val="0000FF"/>
              </a:solidFill>
              <a:latin typeface="黑体" panose="02010609060101010101" pitchFamily="49" charset="-122"/>
              <a:ea typeface="黑体" panose="02010609060101010101" pitchFamily="49" charset="-122"/>
            </a:endParaRPr>
          </a:p>
          <a:p>
            <a:pPr eaLnBrk="0" hangingPunct="0">
              <a:lnSpc>
                <a:spcPct val="110000"/>
              </a:lnSpc>
            </a:pPr>
            <a:r>
              <a:rPr lang="zh-CN" altLang="en-US" sz="3200" b="1" dirty="0">
                <a:solidFill>
                  <a:srgbClr val="0000FF"/>
                </a:solidFill>
                <a:latin typeface="黑体" panose="02010609060101010101" pitchFamily="49" charset="-122"/>
                <a:ea typeface="黑体" panose="02010609060101010101" pitchFamily="49" charset="-122"/>
              </a:rPr>
              <a:t>⑤接触面面积的大小；</a:t>
            </a:r>
            <a:endParaRPr lang="en-US" altLang="zh-CN" sz="3200" b="1" dirty="0">
              <a:solidFill>
                <a:srgbClr val="0000FF"/>
              </a:solidFill>
              <a:latin typeface="黑体" panose="02010609060101010101" pitchFamily="49" charset="-122"/>
              <a:ea typeface="黑体" panose="02010609060101010101" pitchFamily="49" charset="-122"/>
            </a:endParaRPr>
          </a:p>
          <a:p>
            <a:pPr eaLnBrk="0" hangingPunct="0">
              <a:lnSpc>
                <a:spcPct val="110000"/>
              </a:lnSpc>
            </a:pPr>
            <a:r>
              <a:rPr lang="en-US" altLang="zh-CN" sz="3200" b="1" dirty="0">
                <a:solidFill>
                  <a:srgbClr val="0000FF"/>
                </a:solidFill>
                <a:latin typeface="黑体" panose="02010609060101010101" pitchFamily="49" charset="-122"/>
                <a:ea typeface="黑体" panose="02010609060101010101" pitchFamily="49" charset="-122"/>
              </a:rPr>
              <a:t>……</a:t>
            </a:r>
            <a:endParaRPr lang="zh-CN" altLang="en-US" sz="3200" b="1" dirty="0">
              <a:solidFill>
                <a:srgbClr val="0000FF"/>
              </a:solidFill>
              <a:latin typeface="黑体" panose="02010609060101010101" pitchFamily="49" charset="-122"/>
              <a:ea typeface="黑体" panose="02010609060101010101" pitchFamily="49" charset="-122"/>
            </a:endParaRPr>
          </a:p>
        </p:txBody>
      </p:sp>
      <p:grpSp>
        <p:nvGrpSpPr>
          <p:cNvPr id="31746" name="组合 35"/>
          <p:cNvGrpSpPr/>
          <p:nvPr/>
        </p:nvGrpSpPr>
        <p:grpSpPr>
          <a:xfrm>
            <a:off x="430213" y="695325"/>
            <a:ext cx="1670050" cy="635000"/>
            <a:chOff x="943935" y="914495"/>
            <a:chExt cx="1670955" cy="634822"/>
          </a:xfrm>
        </p:grpSpPr>
        <p:sp>
          <p:nvSpPr>
            <p:cNvPr id="19" name="矩形 18"/>
            <p:cNvSpPr/>
            <p:nvPr/>
          </p:nvSpPr>
          <p:spPr>
            <a:xfrm>
              <a:off x="1423620" y="914495"/>
              <a:ext cx="1191270" cy="58340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4B3E0"/>
                  </a:solidFill>
                  <a:effectLst/>
                  <a:uLnTx/>
                  <a:uFillTx/>
                  <a:latin typeface="微软雅黑" panose="020B0503020204020204" pitchFamily="34" charset="-122"/>
                  <a:ea typeface="微软雅黑" panose="020B0503020204020204" pitchFamily="34" charset="-122"/>
                  <a:cs typeface="+mn-cs"/>
                  <a:sym typeface="+mn-ea"/>
                </a:rPr>
                <a:t>猜想</a:t>
              </a:r>
              <a:endParaRPr kumimoji="0" lang="zh-CN" altLang="en-US" sz="3200" b="1" i="0" u="none" strike="noStrike" kern="1200" cap="none" spc="0" normalizeH="0" baseline="0" noProof="0" dirty="0">
                <a:ln>
                  <a:noFill/>
                </a:ln>
                <a:solidFill>
                  <a:srgbClr val="04B3E0"/>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31748" name="Picture 3" descr="D:\TDDOWNLOAD\win8风格图标\PNG\Communications\Blue\MB_0018_note1.png"/>
            <p:cNvPicPr>
              <a:picLocks noChangeAspect="1"/>
            </p:cNvPicPr>
            <p:nvPr/>
          </p:nvPicPr>
          <p:blipFill>
            <a:blip r:embed="rId1"/>
            <a:stretch>
              <a:fillRect/>
            </a:stretch>
          </p:blipFill>
          <p:spPr>
            <a:xfrm>
              <a:off x="943935" y="962625"/>
              <a:ext cx="536030" cy="536030"/>
            </a:xfrm>
            <a:prstGeom prst="rect">
              <a:avLst/>
            </a:prstGeom>
            <a:noFill/>
            <a:ln w="9525">
              <a:noFill/>
            </a:ln>
          </p:spPr>
        </p:pic>
        <p:cxnSp>
          <p:nvCxnSpPr>
            <p:cNvPr id="21" name="直接连接符 20"/>
            <p:cNvCxnSpPr/>
            <p:nvPr/>
          </p:nvCxnSpPr>
          <p:spPr>
            <a:xfrm>
              <a:off x="1501449" y="1482661"/>
              <a:ext cx="870421"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04293" y="1549317"/>
              <a:ext cx="1367578"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sp>
        <p:nvSpPr>
          <p:cNvPr id="31751" name="矩形 2"/>
          <p:cNvSpPr/>
          <p:nvPr/>
        </p:nvSpPr>
        <p:spPr>
          <a:xfrm>
            <a:off x="1955800" y="742950"/>
            <a:ext cx="5902325" cy="1173480"/>
          </a:xfrm>
          <a:prstGeom prst="rect">
            <a:avLst/>
          </a:prstGeom>
          <a:noFill/>
          <a:ln w="9525">
            <a:noFill/>
          </a:ln>
        </p:spPr>
        <p:txBody>
          <a:bodyPr anchor="t">
            <a:spAutoFit/>
          </a:bodyPr>
          <a:p>
            <a:pPr eaLnBrk="0" hangingPunct="0">
              <a:lnSpc>
                <a:spcPct val="110000"/>
              </a:lnSpc>
            </a:pPr>
            <a:r>
              <a:rPr lang="zh-CN" altLang="en-US" sz="3200" b="1" dirty="0">
                <a:solidFill>
                  <a:srgbClr val="000000"/>
                </a:solidFill>
                <a:latin typeface="黑体" panose="02010609060101010101" pitchFamily="49" charset="-122"/>
                <a:ea typeface="黑体" panose="02010609060101010101" pitchFamily="49" charset="-122"/>
              </a:rPr>
              <a:t>滑动摩擦力大小可能与哪些因素有关？</a:t>
            </a:r>
            <a:endParaRPr lang="en-US" altLang="zh-CN" sz="3200" b="1" dirty="0">
              <a:solidFill>
                <a:srgbClr val="000000"/>
              </a:solidFill>
              <a:latin typeface="黑体" panose="02010609060101010101" pitchFamily="49" charset="-122"/>
              <a:ea typeface="黑体" panose="02010609060101010101" pitchFamily="49" charset="-122"/>
            </a:endParaRPr>
          </a:p>
        </p:txBody>
      </p:sp>
      <p:sp>
        <p:nvSpPr>
          <p:cNvPr id="4" name="对话气泡: 圆角矩形 3"/>
          <p:cNvSpPr/>
          <p:nvPr/>
        </p:nvSpPr>
        <p:spPr bwMode="auto">
          <a:xfrm>
            <a:off x="5965825" y="1832407"/>
            <a:ext cx="2882900" cy="1635849"/>
          </a:xfrm>
          <a:prstGeom prst="wedgeRoundRectCallout">
            <a:avLst>
              <a:gd name="adj1" fmla="val -61146"/>
              <a:gd name="adj2" fmla="val 41883"/>
              <a:gd name="adj3" fmla="val 16667"/>
            </a:avLst>
          </a:prstGeom>
          <a:solidFill>
            <a:schemeClr val="bg1"/>
          </a:solidFill>
          <a:ln w="38100">
            <a:solidFill>
              <a:srgbClr val="00B0F0"/>
            </a:solidFill>
            <a:miter lim="800000"/>
          </a:ln>
        </p:spPr>
        <p:txBody>
          <a:bodyPr anchor="ctr">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实验方法：</a:t>
            </a:r>
            <a:endParaRPr kumimoji="0" lang="en-US" altLang="zh-CN"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3000" b="1" i="0" u="none" strike="noStrike" kern="1200" cap="none" spc="0" normalizeH="0" baseline="-25000" noProof="0" dirty="0">
                <a:ln>
                  <a:noFill/>
                </a:ln>
                <a:solidFill>
                  <a:schemeClr val="tx1"/>
                </a:solidFill>
                <a:effectLst/>
                <a:uLnTx/>
                <a:uFillTx/>
                <a:latin typeface="+mn-lt"/>
                <a:ea typeface="黑体" panose="02010609060101010101" pitchFamily="49" charset="-122"/>
                <a:cs typeface="+mn-cs"/>
                <a:sym typeface="+mn-ea"/>
              </a:rPr>
              <a:t>—————————</a:t>
            </a:r>
            <a:r>
              <a:rPr kumimoji="0" lang="en-US" altLang="zh-CN"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
        <p:nvSpPr>
          <p:cNvPr id="6" name="矩形 5"/>
          <p:cNvSpPr/>
          <p:nvPr/>
        </p:nvSpPr>
        <p:spPr>
          <a:xfrm>
            <a:off x="6159500" y="2624138"/>
            <a:ext cx="2097405" cy="553085"/>
          </a:xfrm>
          <a:prstGeom prst="rect">
            <a:avLst/>
          </a:prstGeom>
          <a:noFill/>
          <a:ln w="9525">
            <a:noFill/>
          </a:ln>
        </p:spPr>
        <p:txBody>
          <a:bodyPr wrap="none" anchor="t">
            <a:spAutoFit/>
          </a:bodyPr>
          <a:p>
            <a:pPr eaLnBrk="0" hangingPunct="0"/>
            <a:r>
              <a:rPr lang="zh-CN" altLang="en-US" sz="3000" b="1" dirty="0">
                <a:solidFill>
                  <a:srgbClr val="FF0000"/>
                </a:solidFill>
                <a:latin typeface="Times New Roman" panose="02020603050405020304" pitchFamily="18" charset="0"/>
                <a:ea typeface="黑体" panose="02010609060101010101" pitchFamily="49" charset="-122"/>
              </a:rPr>
              <a:t>控制变量法</a:t>
            </a:r>
            <a:endParaRPr lang="zh-CN" altLang="en-US" dirty="0">
              <a:solidFill>
                <a:srgbClr val="FF000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charRg st="0" end="5"/>
                                            </p:txEl>
                                          </p:spTgt>
                                        </p:tgtEl>
                                        <p:attrNameLst>
                                          <p:attrName>style.visibility</p:attrName>
                                        </p:attrNameLst>
                                      </p:cBhvr>
                                      <p:to>
                                        <p:strVal val="visible"/>
                                      </p:to>
                                    </p:set>
                                    <p:animEffect transition="in" filter="wipe(left)">
                                      <p:cBhvr>
                                        <p:cTn id="7" dur="500"/>
                                        <p:tgtEl>
                                          <p:spTgt spid="14">
                                            <p:txEl>
                                              <p:charRg st="0" end="5"/>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xEl>
                                              <p:charRg st="5" end="15"/>
                                            </p:txEl>
                                          </p:spTgt>
                                        </p:tgtEl>
                                        <p:attrNameLst>
                                          <p:attrName>style.visibility</p:attrName>
                                        </p:attrNameLst>
                                      </p:cBhvr>
                                      <p:to>
                                        <p:strVal val="visible"/>
                                      </p:to>
                                    </p:set>
                                    <p:animEffect transition="in" filter="wipe(left)">
                                      <p:cBhvr>
                                        <p:cTn id="11" dur="500"/>
                                        <p:tgtEl>
                                          <p:spTgt spid="14">
                                            <p:txEl>
                                              <p:charRg st="5" end="15"/>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xEl>
                                              <p:charRg st="15" end="25"/>
                                            </p:txEl>
                                          </p:spTgt>
                                        </p:tgtEl>
                                        <p:attrNameLst>
                                          <p:attrName>style.visibility</p:attrName>
                                        </p:attrNameLst>
                                      </p:cBhvr>
                                      <p:to>
                                        <p:strVal val="visible"/>
                                      </p:to>
                                    </p:set>
                                    <p:animEffect transition="in" filter="wipe(left)">
                                      <p:cBhvr>
                                        <p:cTn id="15" dur="500"/>
                                        <p:tgtEl>
                                          <p:spTgt spid="14">
                                            <p:txEl>
                                              <p:charRg st="15" end="25"/>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xEl>
                                              <p:charRg st="25" end="35"/>
                                            </p:txEl>
                                          </p:spTgt>
                                        </p:tgtEl>
                                        <p:attrNameLst>
                                          <p:attrName>style.visibility</p:attrName>
                                        </p:attrNameLst>
                                      </p:cBhvr>
                                      <p:to>
                                        <p:strVal val="visible"/>
                                      </p:to>
                                    </p:set>
                                    <p:animEffect transition="in" filter="wipe(left)">
                                      <p:cBhvr>
                                        <p:cTn id="19" dur="500"/>
                                        <p:tgtEl>
                                          <p:spTgt spid="14">
                                            <p:txEl>
                                              <p:charRg st="25" end="35"/>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
                                            <p:txEl>
                                              <p:charRg st="35" end="46"/>
                                            </p:txEl>
                                          </p:spTgt>
                                        </p:tgtEl>
                                        <p:attrNameLst>
                                          <p:attrName>style.visibility</p:attrName>
                                        </p:attrNameLst>
                                      </p:cBhvr>
                                      <p:to>
                                        <p:strVal val="visible"/>
                                      </p:to>
                                    </p:set>
                                    <p:animEffect transition="in" filter="wipe(left)">
                                      <p:cBhvr>
                                        <p:cTn id="23" dur="500"/>
                                        <p:tgtEl>
                                          <p:spTgt spid="14">
                                            <p:txEl>
                                              <p:charRg st="35" end="46"/>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4">
                                            <p:txEl>
                                              <p:charRg st="46" end="49"/>
                                            </p:txEl>
                                          </p:spTgt>
                                        </p:tgtEl>
                                        <p:attrNameLst>
                                          <p:attrName>style.visibility</p:attrName>
                                        </p:attrNameLst>
                                      </p:cBhvr>
                                      <p:to>
                                        <p:strVal val="visible"/>
                                      </p:to>
                                    </p:set>
                                    <p:animEffect transition="in" filter="wipe(left)">
                                      <p:cBhvr>
                                        <p:cTn id="27" dur="500"/>
                                        <p:tgtEl>
                                          <p:spTgt spid="14">
                                            <p:txEl>
                                              <p:charRg st="46" end="4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1000" fill="hold"/>
                                        <p:tgtEl>
                                          <p:spTgt spid="6"/>
                                        </p:tgtEl>
                                        <p:attrNameLst>
                                          <p:attrName>ppt_w</p:attrName>
                                        </p:attrNameLst>
                                      </p:cBhvr>
                                      <p:tavLst>
                                        <p:tav tm="0">
                                          <p:val>
                                            <p:fltVal val="0.000000"/>
                                          </p:val>
                                        </p:tav>
                                        <p:tav tm="100000">
                                          <p:val>
                                            <p:strVal val="#ppt_w"/>
                                          </p:val>
                                        </p:tav>
                                      </p:tavLst>
                                    </p:anim>
                                    <p:anim calcmode="lin" valueType="num">
                                      <p:cBhvr>
                                        <p:cTn id="38" dur="1000" fill="hold"/>
                                        <p:tgtEl>
                                          <p:spTgt spid="6"/>
                                        </p:tgtEl>
                                        <p:attrNameLst>
                                          <p:attrName>ppt_h</p:attrName>
                                        </p:attrNameLst>
                                      </p:cBhvr>
                                      <p:tavLst>
                                        <p:tav tm="0">
                                          <p:val>
                                            <p:fltVal val="0.000000"/>
                                          </p:val>
                                        </p:tav>
                                        <p:tav tm="100000">
                                          <p:val>
                                            <p:strVal val="#ppt_h"/>
                                          </p:val>
                                        </p:tav>
                                      </p:tavLst>
                                    </p:anim>
                                    <p:anim calcmode="lin" valueType="num">
                                      <p:cBhvr>
                                        <p:cTn id="39" dur="1000" fill="hold"/>
                                        <p:tgtEl>
                                          <p:spTgt spid="6"/>
                                        </p:tgtEl>
                                        <p:attrNameLst>
                                          <p:attrName>style.rotation</p:attrName>
                                        </p:attrNameLst>
                                      </p:cBhvr>
                                      <p:tavLst>
                                        <p:tav tm="0">
                                          <p:val>
                                            <p:fltVal val="90.000000"/>
                                          </p:val>
                                        </p:tav>
                                        <p:tav tm="100000">
                                          <p:val>
                                            <p:fltVal val="0.000000"/>
                                          </p:val>
                                        </p:tav>
                                      </p:tavLst>
                                    </p:anim>
                                    <p:animEffect transition="in" filter="fade">
                                      <p:cBhvr>
                                        <p:cTn id="4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69" name="Picture 2" descr="D:\我的文档\My Pictures\人八物\W020140617392330735614.jpg">
            <a:hlinkClick r:id="rId1" action="ppaction://hlinkfile"/>
          </p:cNvPr>
          <p:cNvPicPr>
            <a:picLocks noChangeAspect="1"/>
          </p:cNvPicPr>
          <p:nvPr/>
        </p:nvPicPr>
        <p:blipFill>
          <a:blip r:embed="rId2"/>
          <a:stretch>
            <a:fillRect/>
          </a:stretch>
        </p:blipFill>
        <p:spPr>
          <a:xfrm>
            <a:off x="814388" y="942975"/>
            <a:ext cx="7251700" cy="4003675"/>
          </a:xfrm>
          <a:prstGeom prst="rect">
            <a:avLst/>
          </a:prstGeom>
          <a:noFill/>
          <a:ln w="9525">
            <a:noFill/>
          </a:ln>
        </p:spPr>
      </p:pic>
      <p:sp>
        <p:nvSpPr>
          <p:cNvPr id="3" name="矩形 2"/>
          <p:cNvSpPr/>
          <p:nvPr/>
        </p:nvSpPr>
        <p:spPr>
          <a:xfrm>
            <a:off x="2381250" y="4716463"/>
            <a:ext cx="5547360" cy="52197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tx1"/>
                </a:solidFill>
                <a:effectLst/>
                <a:uLnTx/>
                <a:uFillTx/>
                <a:latin typeface="+mn-ea"/>
                <a:ea typeface="+mn-ea"/>
                <a:cs typeface="+mn-cs"/>
                <a:sym typeface="+mn-ea"/>
              </a:rPr>
              <a:t>  </a:t>
            </a:r>
            <a:r>
              <a:rPr kumimoji="0" lang="zh-CN" altLang="en-US" sz="2800" b="1" i="0" u="none" strike="noStrike" kern="1200" cap="none" spc="0" normalizeH="0" baseline="0" noProof="0" dirty="0">
                <a:ln>
                  <a:noFill/>
                </a:ln>
                <a:solidFill>
                  <a:schemeClr val="tx1"/>
                </a:solidFill>
                <a:effectLst/>
                <a:uLnTx/>
                <a:uFillTx/>
                <a:latin typeface="+mn-ea"/>
                <a:ea typeface="+mn-ea"/>
                <a:cs typeface="+mn-cs"/>
                <a:sym typeface="+mn-ea"/>
              </a:rPr>
              <a:t>研究影响滑动摩擦力大小的因素</a:t>
            </a:r>
            <a:endParaRPr kumimoji="0" lang="zh-CN" altLang="en-US" sz="2800" b="1" i="0" u="none" strike="noStrike" kern="1200" cap="none" spc="0" normalizeH="0" baseline="0" noProof="0" dirty="0">
              <a:ln>
                <a:noFill/>
              </a:ln>
              <a:solidFill>
                <a:schemeClr val="tx1"/>
              </a:solidFill>
              <a:effectLst/>
              <a:uLnTx/>
              <a:uFillTx/>
              <a:latin typeface="+mn-ea"/>
              <a:ea typeface="+mn-ea"/>
              <a:cs typeface="+mn-cs"/>
              <a:sym typeface="+mn-ea"/>
            </a:endParaRPr>
          </a:p>
        </p:txBody>
      </p:sp>
      <p:sp>
        <p:nvSpPr>
          <p:cNvPr id="4" name="矩形 3">
            <a:hlinkClick r:id="rId1" action="ppaction://hlinkfile"/>
          </p:cNvPr>
          <p:cNvSpPr/>
          <p:nvPr/>
        </p:nvSpPr>
        <p:spPr>
          <a:xfrm>
            <a:off x="220663" y="4772025"/>
            <a:ext cx="2019300" cy="460375"/>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lt1"/>
                </a:solidFill>
                <a:effectLst/>
                <a:uLnTx/>
                <a:uFillTx/>
                <a:latin typeface="+mn-lt"/>
                <a:ea typeface="+mn-ea"/>
                <a:cs typeface="+mn-cs"/>
                <a:sym typeface="+mn-ea"/>
              </a:rPr>
              <a:t>点击图片演示</a:t>
            </a:r>
            <a:endParaRPr kumimoji="0" lang="zh-CN" altLang="en-US" sz="2400" b="1" i="0" u="none" strike="noStrike" kern="1200" cap="none" spc="0" normalizeH="0" baseline="0" noProof="0" dirty="0">
              <a:ln>
                <a:noFill/>
              </a:ln>
              <a:solidFill>
                <a:schemeClr val="lt1"/>
              </a:solidFill>
              <a:effectLst/>
              <a:uLnTx/>
              <a:uFillTx/>
              <a:latin typeface="+mn-lt"/>
              <a:ea typeface="+mn-ea"/>
              <a:cs typeface="+mn-cs"/>
              <a:sym typeface="+mn-ea"/>
            </a:endParaRPr>
          </a:p>
        </p:txBody>
      </p:sp>
      <p:grpSp>
        <p:nvGrpSpPr>
          <p:cNvPr id="5" name="组合 3"/>
          <p:cNvGrpSpPr/>
          <p:nvPr/>
        </p:nvGrpSpPr>
        <p:grpSpPr>
          <a:xfrm>
            <a:off x="468313" y="655638"/>
            <a:ext cx="1457325" cy="795221"/>
            <a:chOff x="5661025" y="677862"/>
            <a:chExt cx="1457327" cy="795222"/>
          </a:xfrm>
        </p:grpSpPr>
        <p:grpSp>
          <p:nvGrpSpPr>
            <p:cNvPr id="32773" name="组合 46"/>
            <p:cNvGrpSpPr/>
            <p:nvPr/>
          </p:nvGrpSpPr>
          <p:grpSpPr>
            <a:xfrm>
              <a:off x="5684837" y="677862"/>
              <a:ext cx="1433515" cy="601663"/>
              <a:chOff x="4859632" y="1256930"/>
              <a:chExt cx="1433505" cy="602705"/>
            </a:xfrm>
          </p:grpSpPr>
          <p:sp>
            <p:nvSpPr>
              <p:cNvPr id="10" name="矩形 9"/>
              <p:cNvSpPr/>
              <p:nvPr/>
            </p:nvSpPr>
            <p:spPr>
              <a:xfrm>
                <a:off x="5253330" y="1256930"/>
                <a:ext cx="1039807" cy="5845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4AEDA"/>
                    </a:solidFill>
                    <a:effectLst/>
                    <a:uLnTx/>
                    <a:uFillTx/>
                    <a:latin typeface="微软雅黑" panose="020B0503020204020204" pitchFamily="34" charset="-122"/>
                    <a:ea typeface="微软雅黑" panose="020B0503020204020204" pitchFamily="34" charset="-122"/>
                    <a:cs typeface="+mn-cs"/>
                    <a:sym typeface="+mn-ea"/>
                  </a:rPr>
                  <a:t>实验</a:t>
                </a:r>
                <a:endParaRPr kumimoji="0" lang="zh-CN" altLang="en-US" sz="3200" b="1" i="0" u="none" strike="noStrike" kern="1200" cap="none" spc="0" normalizeH="0" baseline="0" noProof="0" dirty="0">
                  <a:ln>
                    <a:noFill/>
                  </a:ln>
                  <a:solidFill>
                    <a:srgbClr val="04AEDA"/>
                  </a:solidFill>
                  <a:effectLst/>
                  <a:uLnTx/>
                  <a:uFillTx/>
                  <a:latin typeface="微软雅黑" panose="020B0503020204020204" pitchFamily="34" charset="-122"/>
                  <a:ea typeface="微软雅黑" panose="020B0503020204020204" pitchFamily="34" charset="-122"/>
                  <a:cs typeface="+mn-cs"/>
                  <a:sym typeface="+mn-ea"/>
                </a:endParaRPr>
              </a:p>
            </p:txBody>
          </p:sp>
          <p:cxnSp>
            <p:nvCxnSpPr>
              <p:cNvPr id="11" name="直接连接符 10"/>
              <p:cNvCxnSpPr/>
              <p:nvPr/>
            </p:nvCxnSpPr>
            <p:spPr>
              <a:xfrm flipV="1">
                <a:off x="5356517" y="1792844"/>
                <a:ext cx="847720"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859632" y="1859635"/>
                <a:ext cx="1344605"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grpSp>
          <p:nvGrpSpPr>
            <p:cNvPr id="32777" name="组合 49"/>
            <p:cNvGrpSpPr/>
            <p:nvPr/>
          </p:nvGrpSpPr>
          <p:grpSpPr>
            <a:xfrm>
              <a:off x="5661025" y="755650"/>
              <a:ext cx="473687" cy="717434"/>
              <a:chOff x="1126603" y="327420"/>
              <a:chExt cx="454025" cy="700846"/>
            </a:xfrm>
          </p:grpSpPr>
          <p:sp>
            <p:nvSpPr>
              <p:cNvPr id="32778" name="Freeform 145"/>
              <p:cNvSpPr>
                <a:spLocks noEditPoints="1"/>
              </p:cNvSpPr>
              <p:nvPr/>
            </p:nvSpPr>
            <p:spPr>
              <a:xfrm>
                <a:off x="1212517" y="427186"/>
                <a:ext cx="289545" cy="288031"/>
              </a:xfrm>
              <a:custGeom>
                <a:avLst/>
                <a:gdLst/>
                <a:ahLst/>
                <a:cxnLst>
                  <a:cxn ang="0">
                    <a:pos x="425565010" y="71840912"/>
                  </a:cxn>
                  <a:cxn ang="0">
                    <a:pos x="213862052" y="0"/>
                  </a:cxn>
                  <a:cxn ang="0">
                    <a:pos x="0" y="71840912"/>
                  </a:cxn>
                  <a:cxn ang="0">
                    <a:pos x="2160564" y="74318294"/>
                  </a:cxn>
                  <a:cxn ang="0">
                    <a:pos x="0" y="74318294"/>
                  </a:cxn>
                  <a:cxn ang="0">
                    <a:pos x="162017330" y="322046989"/>
                  </a:cxn>
                  <a:cxn ang="0">
                    <a:pos x="162017330" y="423616478"/>
                  </a:cxn>
                  <a:cxn ang="0">
                    <a:pos x="213862052" y="453343481"/>
                  </a:cxn>
                  <a:cxn ang="0">
                    <a:pos x="263547680" y="423616478"/>
                  </a:cxn>
                  <a:cxn ang="0">
                    <a:pos x="263547680" y="322046989"/>
                  </a:cxn>
                  <a:cxn ang="0">
                    <a:pos x="425565010" y="74318294"/>
                  </a:cxn>
                  <a:cxn ang="0">
                    <a:pos x="423404446" y="74318294"/>
                  </a:cxn>
                  <a:cxn ang="0">
                    <a:pos x="425565010" y="71840912"/>
                  </a:cxn>
                  <a:cxn ang="0">
                    <a:pos x="213862052" y="131296492"/>
                  </a:cxn>
                  <a:cxn ang="0">
                    <a:pos x="28082925" y="76795675"/>
                  </a:cxn>
                  <a:cxn ang="0">
                    <a:pos x="213862052" y="14864288"/>
                  </a:cxn>
                  <a:cxn ang="0">
                    <a:pos x="401803213" y="76795675"/>
                  </a:cxn>
                  <a:cxn ang="0">
                    <a:pos x="213862052" y="131296492"/>
                  </a:cxn>
                </a:cxnLst>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rgbClr val="04AEDA"/>
              </a:solidFill>
              <a:ln w="9525">
                <a:noFill/>
              </a:ln>
            </p:spPr>
            <p:txBody>
              <a:bodyPr/>
              <a:p>
                <a:endParaRPr lang="zh-CN" altLang="en-US"/>
              </a:p>
            </p:txBody>
          </p:sp>
          <p:sp>
            <p:nvSpPr>
              <p:cNvPr id="32779" name="椭圆 51"/>
              <p:cNvSpPr/>
              <p:nvPr/>
            </p:nvSpPr>
            <p:spPr>
              <a:xfrm>
                <a:off x="1126603" y="327420"/>
                <a:ext cx="454025" cy="700846"/>
              </a:xfrm>
              <a:prstGeom prst="ellipse">
                <a:avLst/>
              </a:prstGeom>
              <a:noFill/>
              <a:ln w="31750" cap="flat" cmpd="sng">
                <a:solidFill>
                  <a:srgbClr val="04AEDA"/>
                </a:solidFill>
                <a:prstDash val="solid"/>
                <a:round/>
                <a:headEnd type="none" w="med" len="med"/>
                <a:tailEnd type="none" w="med" len="med"/>
              </a:ln>
            </p:spPr>
            <p:txBody>
              <a:bodyPr anchor="t">
                <a:spAutoFit/>
              </a:bodyPr>
              <a:p>
                <a:endParaRPr lang="zh-CN" altLang="en-US" sz="3200" dirty="0">
                  <a:latin typeface="HY얕은샘물M"/>
                  <a:ea typeface="HY얕은샘물M"/>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47700" y="1476375"/>
            <a:ext cx="7981950" cy="3353435"/>
          </a:xfrm>
          <a:prstGeom prst="rect">
            <a:avLst/>
          </a:prstGeom>
          <a:noFill/>
          <a:ln w="9525">
            <a:noFill/>
          </a:ln>
        </p:spPr>
        <p:txBody>
          <a:bodyPr anchor="t">
            <a:spAutoFit/>
          </a:bodyPr>
          <a:p>
            <a:pPr defTabSz="914400" eaLnBrk="0" hangingPunct="0">
              <a:spcAft>
                <a:spcPts val="1200"/>
              </a:spcAft>
            </a:pPr>
            <a:r>
              <a:rPr lang="zh-CN" altLang="en-US" sz="3200" b="1" dirty="0">
                <a:latin typeface="Times New Roman" panose="02020603050405020304" pitchFamily="18" charset="0"/>
                <a:ea typeface="宋体" panose="02010600030101010101" pitchFamily="2" charset="-122"/>
              </a:rPr>
              <a:t>①作用在物体表面的</a:t>
            </a:r>
            <a:r>
              <a:rPr lang="zh-CN" altLang="en-US" sz="3200" b="1" dirty="0">
                <a:solidFill>
                  <a:srgbClr val="FF0000"/>
                </a:solidFill>
                <a:latin typeface="Times New Roman" panose="02020603050405020304" pitchFamily="18" charset="0"/>
                <a:ea typeface="宋体" panose="02010600030101010101" pitchFamily="2" charset="-122"/>
              </a:rPr>
              <a:t>压力</a:t>
            </a:r>
            <a:r>
              <a:rPr lang="zh-CN" altLang="en-US" sz="3200" b="1" dirty="0">
                <a:latin typeface="Times New Roman" panose="02020603050405020304" pitchFamily="18" charset="0"/>
                <a:ea typeface="宋体" panose="02010600030101010101" pitchFamily="2" charset="-122"/>
              </a:rPr>
              <a:t>：表面受到的压力越大</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滑动摩擦力越大</a:t>
            </a:r>
            <a:r>
              <a:rPr lang="en-US" altLang="zh-CN" sz="3200" b="1" dirty="0">
                <a:latin typeface="Times New Roman" panose="02020603050405020304" pitchFamily="18" charset="0"/>
                <a:ea typeface="宋体" panose="02010600030101010101" pitchFamily="2" charset="-122"/>
              </a:rPr>
              <a:t>.</a:t>
            </a:r>
            <a:endParaRPr lang="en-US" altLang="zh-CN" sz="3200" b="1" dirty="0">
              <a:latin typeface="Times New Roman" panose="02020603050405020304" pitchFamily="18" charset="0"/>
              <a:ea typeface="宋体" panose="02010600030101010101" pitchFamily="2" charset="-122"/>
            </a:endParaRPr>
          </a:p>
          <a:p>
            <a:pPr defTabSz="914400" eaLnBrk="0" hangingPunct="0">
              <a:spcAft>
                <a:spcPts val="1200"/>
              </a:spcAft>
            </a:pPr>
            <a:r>
              <a:rPr lang="en-US" altLang="zh-CN" sz="3200" b="1" dirty="0">
                <a:latin typeface="Times New Roman" panose="02020603050405020304" pitchFamily="18" charset="0"/>
                <a:ea typeface="宋体" panose="02010600030101010101" pitchFamily="2" charset="-122"/>
              </a:rPr>
              <a:t>②</a:t>
            </a:r>
            <a:r>
              <a:rPr lang="zh-CN" altLang="en-US" sz="3200" b="1" dirty="0">
                <a:latin typeface="Times New Roman" panose="02020603050405020304" pitchFamily="18" charset="0"/>
                <a:ea typeface="宋体" panose="02010600030101010101" pitchFamily="2" charset="-122"/>
              </a:rPr>
              <a:t>接触面的</a:t>
            </a:r>
            <a:r>
              <a:rPr lang="zh-CN" altLang="en-US" sz="3200" b="1" dirty="0">
                <a:solidFill>
                  <a:srgbClr val="FF0000"/>
                </a:solidFill>
                <a:latin typeface="Times New Roman" panose="02020603050405020304" pitchFamily="18" charset="0"/>
                <a:ea typeface="宋体" panose="02010600030101010101" pitchFamily="2" charset="-122"/>
              </a:rPr>
              <a:t>粗糙程度</a:t>
            </a:r>
            <a:r>
              <a:rPr lang="zh-CN" altLang="en-US" sz="3200" b="1" dirty="0">
                <a:latin typeface="Times New Roman" panose="02020603050405020304" pitchFamily="18" charset="0"/>
                <a:ea typeface="宋体" panose="02010600030101010101" pitchFamily="2" charset="-122"/>
              </a:rPr>
              <a:t>：接触面</a:t>
            </a:r>
            <a:r>
              <a:rPr lang="zh-CN" altLang="en-US" sz="3200" b="1">
                <a:latin typeface="Times New Roman" panose="02020603050405020304" pitchFamily="18" charset="0"/>
                <a:ea typeface="宋体" panose="02010600030101010101" pitchFamily="2" charset="-122"/>
              </a:rPr>
              <a:t>越粗糙，滑动摩擦</a:t>
            </a:r>
            <a:r>
              <a:rPr lang="zh-CN" altLang="en-US" sz="3200" b="1" dirty="0">
                <a:latin typeface="Times New Roman" panose="02020603050405020304" pitchFamily="18" charset="0"/>
                <a:ea typeface="宋体" panose="02010600030101010101" pitchFamily="2" charset="-122"/>
              </a:rPr>
              <a:t>力越大</a:t>
            </a:r>
            <a:r>
              <a:rPr lang="en-US" altLang="zh-CN" sz="3200" b="1" dirty="0">
                <a:latin typeface="Times New Roman" panose="02020603050405020304" pitchFamily="18" charset="0"/>
                <a:ea typeface="宋体" panose="02010600030101010101" pitchFamily="2" charset="-122"/>
              </a:rPr>
              <a:t>.</a:t>
            </a:r>
            <a:endParaRPr lang="en-US" altLang="zh-CN" sz="3200" b="1" dirty="0">
              <a:latin typeface="Times New Roman" panose="02020603050405020304" pitchFamily="18" charset="0"/>
              <a:ea typeface="宋体" panose="02010600030101010101" pitchFamily="2" charset="-122"/>
            </a:endParaRPr>
          </a:p>
          <a:p>
            <a:pPr defTabSz="914400" eaLnBrk="0" hangingPunct="0">
              <a:spcAft>
                <a:spcPts val="1200"/>
              </a:spcAft>
            </a:pPr>
            <a:r>
              <a:rPr lang="en-US" altLang="zh-CN" sz="3200" b="1" dirty="0">
                <a:latin typeface="Times New Roman" panose="02020603050405020304" pitchFamily="18" charset="0"/>
                <a:ea typeface="宋体" panose="02010600030101010101" pitchFamily="2" charset="-122"/>
              </a:rPr>
              <a:t>③</a:t>
            </a:r>
            <a:r>
              <a:rPr lang="zh-CN" altLang="en-US" sz="3200" b="1" dirty="0">
                <a:latin typeface="Times New Roman" panose="02020603050405020304" pitchFamily="18" charset="0"/>
                <a:ea typeface="宋体" panose="02010600030101010101" pitchFamily="2" charset="-122"/>
              </a:rPr>
              <a:t>滑动摩擦力的大小与物体的</a:t>
            </a:r>
            <a:r>
              <a:rPr lang="zh-CN" altLang="en-US" sz="3200" b="1" dirty="0">
                <a:solidFill>
                  <a:srgbClr val="FF0000"/>
                </a:solidFill>
                <a:latin typeface="Times New Roman" panose="02020603050405020304" pitchFamily="18" charset="0"/>
                <a:ea typeface="宋体" panose="02010600030101010101" pitchFamily="2" charset="-122"/>
              </a:rPr>
              <a:t>运动速度</a:t>
            </a:r>
            <a:r>
              <a:rPr lang="zh-CN" altLang="en-US" sz="3200" b="1" dirty="0">
                <a:latin typeface="Times New Roman" panose="02020603050405020304" pitchFamily="18" charset="0"/>
                <a:ea typeface="宋体" panose="02010600030101010101" pitchFamily="2" charset="-122"/>
              </a:rPr>
              <a:t>和</a:t>
            </a:r>
            <a:r>
              <a:rPr lang="zh-CN" altLang="en-US" sz="3200" b="1" dirty="0">
                <a:solidFill>
                  <a:srgbClr val="FF0000"/>
                </a:solidFill>
                <a:latin typeface="Times New Roman" panose="02020603050405020304" pitchFamily="18" charset="0"/>
                <a:ea typeface="宋体" panose="02010600030101010101" pitchFamily="2" charset="-122"/>
              </a:rPr>
              <a:t>接触面积</a:t>
            </a:r>
            <a:r>
              <a:rPr lang="zh-CN" altLang="en-US" sz="3200" b="1" dirty="0">
                <a:latin typeface="Times New Roman" panose="02020603050405020304" pitchFamily="18" charset="0"/>
                <a:ea typeface="宋体" panose="02010600030101010101" pitchFamily="2" charset="-122"/>
              </a:rPr>
              <a:t>无关</a:t>
            </a:r>
            <a:r>
              <a:rPr lang="en-US" altLang="zh-CN" sz="3200" b="1" dirty="0">
                <a:latin typeface="Times New Roman" panose="02020603050405020304" pitchFamily="18" charset="0"/>
                <a:ea typeface="宋体" panose="02010600030101010101" pitchFamily="2" charset="-122"/>
              </a:rPr>
              <a:t>.</a:t>
            </a:r>
            <a:endParaRPr lang="en-US" altLang="zh-CN" sz="3200" b="1" dirty="0">
              <a:latin typeface="Times New Roman" panose="02020603050405020304" pitchFamily="18" charset="0"/>
              <a:ea typeface="宋体" panose="02010600030101010101" pitchFamily="2" charset="-122"/>
            </a:endParaRPr>
          </a:p>
        </p:txBody>
      </p:sp>
      <p:grpSp>
        <p:nvGrpSpPr>
          <p:cNvPr id="33794" name="组合 41"/>
          <p:cNvGrpSpPr/>
          <p:nvPr/>
        </p:nvGrpSpPr>
        <p:grpSpPr>
          <a:xfrm>
            <a:off x="647700" y="695325"/>
            <a:ext cx="1631950" cy="619125"/>
            <a:chOff x="1440853" y="3073544"/>
            <a:chExt cx="1631802" cy="618335"/>
          </a:xfrm>
        </p:grpSpPr>
        <p:sp>
          <p:nvSpPr>
            <p:cNvPr id="4" name="矩形 3"/>
            <p:cNvSpPr/>
            <p:nvPr/>
          </p:nvSpPr>
          <p:spPr>
            <a:xfrm>
              <a:off x="1918648" y="3073544"/>
              <a:ext cx="1154007" cy="58282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4AEDA"/>
                  </a:solidFill>
                  <a:effectLst/>
                  <a:uLnTx/>
                  <a:uFillTx/>
                  <a:latin typeface="微软雅黑" panose="020B0503020204020204" pitchFamily="34" charset="-122"/>
                  <a:ea typeface="微软雅黑" panose="020B0503020204020204" pitchFamily="34" charset="-122"/>
                  <a:cs typeface="+mn-cs"/>
                  <a:sym typeface="+mn-ea"/>
                </a:rPr>
                <a:t>归纳</a:t>
              </a:r>
              <a:endParaRPr kumimoji="0" lang="zh-CN" altLang="en-US" sz="3200" b="1" i="0" u="none" strike="noStrike" kern="1200" cap="none" spc="0" normalizeH="0" baseline="0" noProof="0" dirty="0">
                <a:ln>
                  <a:noFill/>
                </a:ln>
                <a:solidFill>
                  <a:srgbClr val="04AEDA"/>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33796" name="Picture 6" descr="C:\Users\iamisis\Desktop\MetroStation_2.0_XiaZaiBa\metrostation_by_yankoa-d312tty\PNG\Others\Blue\MB_0001_pin.png"/>
            <p:cNvPicPr>
              <a:picLocks noChangeAspect="1"/>
            </p:cNvPicPr>
            <p:nvPr/>
          </p:nvPicPr>
          <p:blipFill>
            <a:blip r:embed="rId1"/>
            <a:stretch>
              <a:fillRect/>
            </a:stretch>
          </p:blipFill>
          <p:spPr>
            <a:xfrm>
              <a:off x="1440853" y="3126853"/>
              <a:ext cx="514412" cy="513536"/>
            </a:xfrm>
            <a:prstGeom prst="rect">
              <a:avLst/>
            </a:prstGeom>
            <a:noFill/>
            <a:ln w="9525">
              <a:noFill/>
            </a:ln>
          </p:spPr>
        </p:pic>
        <p:cxnSp>
          <p:nvCxnSpPr>
            <p:cNvPr id="6" name="直接连接符 5"/>
            <p:cNvCxnSpPr/>
            <p:nvPr/>
          </p:nvCxnSpPr>
          <p:spPr>
            <a:xfrm>
              <a:off x="1980554" y="3625289"/>
              <a:ext cx="869871"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482124" y="3691879"/>
              <a:ext cx="1368301" cy="0"/>
            </a:xfrm>
            <a:prstGeom prst="line">
              <a:avLst/>
            </a:prstGeom>
            <a:ln w="28575">
              <a:solidFill>
                <a:srgbClr val="04B3E0"/>
              </a:solidFill>
            </a:ln>
          </p:spPr>
          <p:style>
            <a:lnRef idx="1">
              <a:schemeClr val="accent1"/>
            </a:lnRef>
            <a:fillRef idx="0">
              <a:schemeClr val="accent1"/>
            </a:fillRef>
            <a:effectRef idx="0">
              <a:schemeClr val="accent1"/>
            </a:effectRef>
            <a:fontRef idx="minor">
              <a:schemeClr val="tx1"/>
            </a:fontRef>
          </p:style>
        </p:cxnSp>
      </p:grpSp>
      <p:sp>
        <p:nvSpPr>
          <p:cNvPr id="8" name="矩形: 圆角 7"/>
          <p:cNvSpPr/>
          <p:nvPr/>
        </p:nvSpPr>
        <p:spPr bwMode="auto">
          <a:xfrm>
            <a:off x="466725" y="3735132"/>
            <a:ext cx="8277225" cy="1124462"/>
          </a:xfrm>
          <a:prstGeom prst="roundRect">
            <a:avLst/>
          </a:prstGeom>
          <a:solidFill>
            <a:schemeClr val="accent5">
              <a:lumMod val="20000"/>
              <a:lumOff val="80000"/>
            </a:schemeClr>
          </a:solidFill>
          <a:ln w="38100">
            <a:solidFill>
              <a:srgbClr val="00B0F0"/>
            </a:solidFill>
            <a:miter lim="800000"/>
          </a:ln>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影响滑动摩擦力大小的因素：</a:t>
            </a:r>
            <a:endParaRPr kumimoji="0" lang="en-US" altLang="zh-CN"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①压力大小；②接触面的粗糙程度</a:t>
            </a:r>
            <a:r>
              <a:rPr kumimoji="0" lang="en-US" altLang="zh-CN"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charRg st="0" end="31"/>
                                            </p:txEl>
                                          </p:spTgt>
                                        </p:tgtEl>
                                        <p:attrNameLst>
                                          <p:attrName>style.visibility</p:attrName>
                                        </p:attrNameLst>
                                      </p:cBhvr>
                                      <p:to>
                                        <p:strVal val="visible"/>
                                      </p:to>
                                    </p:set>
                                    <p:animEffect transition="in" filter="fade">
                                      <p:cBhvr>
                                        <p:cTn id="7" dur="500"/>
                                        <p:tgtEl>
                                          <p:spTgt spid="2">
                                            <p:txEl>
                                              <p:charRg st="0" end="3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charRg st="31" end="57"/>
                                            </p:txEl>
                                          </p:spTgt>
                                        </p:tgtEl>
                                        <p:attrNameLst>
                                          <p:attrName>style.visibility</p:attrName>
                                        </p:attrNameLst>
                                      </p:cBhvr>
                                      <p:to>
                                        <p:strVal val="visible"/>
                                      </p:to>
                                    </p:set>
                                    <p:animEffect transition="in" filter="fade">
                                      <p:cBhvr>
                                        <p:cTn id="12" dur="500"/>
                                        <p:tgtEl>
                                          <p:spTgt spid="2">
                                            <p:txEl>
                                              <p:charRg st="31" end="5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charRg st="57" end="83"/>
                                            </p:txEl>
                                          </p:spTgt>
                                        </p:tgtEl>
                                        <p:attrNameLst>
                                          <p:attrName>style.visibility</p:attrName>
                                        </p:attrNameLst>
                                      </p:cBhvr>
                                      <p:to>
                                        <p:strVal val="visible"/>
                                      </p:to>
                                    </p:set>
                                    <p:animEffect transition="in" filter="fade">
                                      <p:cBhvr>
                                        <p:cTn id="17" dur="500"/>
                                        <p:tgtEl>
                                          <p:spTgt spid="2">
                                            <p:txEl>
                                              <p:charRg st="57" end="8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4817" name="组合 1"/>
          <p:cNvGrpSpPr/>
          <p:nvPr/>
        </p:nvGrpSpPr>
        <p:grpSpPr>
          <a:xfrm>
            <a:off x="74613" y="360363"/>
            <a:ext cx="3935412" cy="543821"/>
            <a:chOff x="74015" y="74805"/>
            <a:chExt cx="3936011" cy="543524"/>
          </a:xfrm>
        </p:grpSpPr>
        <p:grpSp>
          <p:nvGrpSpPr>
            <p:cNvPr id="3"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5"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6" name="圆角矩形 5"/>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课堂教学展示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4" name="TextBox 3"/>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随堂演练</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34820" name="文本框 1"/>
          <p:cNvSpPr txBox="1"/>
          <p:nvPr/>
        </p:nvSpPr>
        <p:spPr>
          <a:xfrm>
            <a:off x="247650" y="1000125"/>
            <a:ext cx="8105775" cy="2061210"/>
          </a:xfrm>
          <a:prstGeom prst="rect">
            <a:avLst/>
          </a:prstGeom>
          <a:noFill/>
          <a:ln w="9525">
            <a:noFill/>
          </a:ln>
        </p:spPr>
        <p:txBody>
          <a:bodyPr anchor="t">
            <a:spAutoFit/>
          </a:bodyPr>
          <a:p>
            <a:pPr defTabSz="914400" eaLnBrk="0" hangingPunct="0"/>
            <a:r>
              <a:rPr lang="en-US" altLang="zh-CN" sz="3200" b="1" dirty="0">
                <a:latin typeface="Times New Roman" panose="02020603050405020304" pitchFamily="18" charset="0"/>
                <a:ea typeface="宋体" panose="02010600030101010101" pitchFamily="2" charset="-122"/>
              </a:rPr>
              <a:t>1.</a:t>
            </a:r>
            <a:r>
              <a:rPr lang="zh-CN" altLang="en-US" sz="3200" b="1" dirty="0">
                <a:latin typeface="Times New Roman" panose="02020603050405020304" pitchFamily="18" charset="0"/>
                <a:ea typeface="宋体" panose="02010600030101010101" pitchFamily="2" charset="-122"/>
              </a:rPr>
              <a:t>如图所示，</a:t>
            </a: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a:t>
            </a:r>
            <a:r>
              <a:rPr lang="en-US" altLang="zh-CN" sz="3200" b="1" dirty="0">
                <a:latin typeface="Times New Roman" panose="02020603050405020304" pitchFamily="18" charset="0"/>
                <a:ea typeface="宋体" panose="02010600030101010101" pitchFamily="2" charset="-122"/>
              </a:rPr>
              <a:t>B</a:t>
            </a:r>
            <a:r>
              <a:rPr lang="zh-CN" altLang="en-US" sz="3200" b="1" dirty="0">
                <a:latin typeface="Times New Roman" panose="02020603050405020304" pitchFamily="18" charset="0"/>
                <a:ea typeface="宋体" panose="02010600030101010101" pitchFamily="2" charset="-122"/>
              </a:rPr>
              <a:t>两个物体叠放在一起，同时有水平向右</a:t>
            </a:r>
            <a:r>
              <a:rPr lang="en-US" altLang="zh-CN" sz="3200" b="1" dirty="0">
                <a:latin typeface="Times New Roman" panose="02020603050405020304" pitchFamily="18" charset="0"/>
                <a:ea typeface="宋体" panose="02010600030101010101" pitchFamily="2" charset="-122"/>
              </a:rPr>
              <a:t>1N</a:t>
            </a:r>
            <a:r>
              <a:rPr lang="zh-CN" altLang="en-US" sz="3200" b="1" dirty="0">
                <a:latin typeface="Times New Roman" panose="02020603050405020304" pitchFamily="18" charset="0"/>
                <a:ea typeface="宋体" panose="02010600030101010101" pitchFamily="2" charset="-122"/>
              </a:rPr>
              <a:t>的力作用在</a:t>
            </a:r>
            <a:r>
              <a:rPr lang="en-US" altLang="zh-CN" sz="3200" b="1" dirty="0">
                <a:latin typeface="Times New Roman" panose="02020603050405020304" pitchFamily="18" charset="0"/>
                <a:ea typeface="宋体" panose="02010600030101010101" pitchFamily="2" charset="-122"/>
              </a:rPr>
              <a:t>B</a:t>
            </a:r>
            <a:r>
              <a:rPr lang="zh-CN" altLang="en-US" sz="3200" b="1" dirty="0">
                <a:latin typeface="Times New Roman" panose="02020603050405020304" pitchFamily="18" charset="0"/>
                <a:ea typeface="宋体" panose="02010600030101010101" pitchFamily="2" charset="-122"/>
              </a:rPr>
              <a:t>物体上，水平向左</a:t>
            </a:r>
            <a:r>
              <a:rPr lang="en-US" altLang="zh-CN" sz="3200" b="1" dirty="0">
                <a:latin typeface="Times New Roman" panose="02020603050405020304" pitchFamily="18" charset="0"/>
                <a:ea typeface="宋体" panose="02010600030101010101" pitchFamily="2" charset="-122"/>
              </a:rPr>
              <a:t>1.5N</a:t>
            </a:r>
            <a:r>
              <a:rPr lang="zh-CN" altLang="en-US" sz="3200" b="1" dirty="0">
                <a:latin typeface="Times New Roman" panose="02020603050405020304" pitchFamily="18" charset="0"/>
                <a:ea typeface="宋体" panose="02010600030101010101" pitchFamily="2" charset="-122"/>
              </a:rPr>
              <a:t>的力作用在</a:t>
            </a: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物体上，</a:t>
            </a: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a:t>
            </a:r>
            <a:r>
              <a:rPr lang="en-US" altLang="zh-CN" sz="3200" b="1" dirty="0">
                <a:latin typeface="Times New Roman" panose="02020603050405020304" pitchFamily="18" charset="0"/>
                <a:ea typeface="宋体" panose="02010600030101010101" pitchFamily="2" charset="-122"/>
              </a:rPr>
              <a:t>B</a:t>
            </a:r>
            <a:r>
              <a:rPr lang="zh-CN" altLang="en-US" sz="3200" b="1" dirty="0">
                <a:latin typeface="Times New Roman" panose="02020603050405020304" pitchFamily="18" charset="0"/>
                <a:ea typeface="宋体" panose="02010600030101010101" pitchFamily="2" charset="-122"/>
              </a:rPr>
              <a:t>仍然保持静止状态，则</a:t>
            </a:r>
            <a:r>
              <a:rPr lang="en-US" altLang="zh-CN" sz="3200" b="1" dirty="0">
                <a:latin typeface="Times New Roman" panose="02020603050405020304" pitchFamily="18" charset="0"/>
                <a:ea typeface="宋体" panose="02010600030101010101" pitchFamily="2" charset="-122"/>
              </a:rPr>
              <a:t>(       )</a:t>
            </a:r>
            <a:endParaRPr lang="zh-CN" altLang="en-US" sz="3200" b="1" dirty="0">
              <a:latin typeface="Times New Roman" panose="02020603050405020304" pitchFamily="18" charset="0"/>
              <a:ea typeface="宋体" panose="02010600030101010101" pitchFamily="2" charset="-122"/>
            </a:endParaRPr>
          </a:p>
        </p:txBody>
      </p:sp>
      <p:pic>
        <p:nvPicPr>
          <p:cNvPr id="34821" name="Picture 5" descr="t4-k"/>
          <p:cNvPicPr>
            <a:picLocks noChangeAspect="1"/>
          </p:cNvPicPr>
          <p:nvPr/>
        </p:nvPicPr>
        <p:blipFill>
          <a:blip r:embed="rId1">
            <a:clrChange>
              <a:clrFrom>
                <a:srgbClr val="FFFFFF"/>
              </a:clrFrom>
              <a:clrTo>
                <a:srgbClr val="FFFFFF">
                  <a:alpha val="0"/>
                </a:srgbClr>
              </a:clrTo>
            </a:clrChange>
          </a:blip>
          <a:stretch>
            <a:fillRect/>
          </a:stretch>
        </p:blipFill>
        <p:spPr>
          <a:xfrm>
            <a:off x="6200775" y="2543175"/>
            <a:ext cx="2606675" cy="1054100"/>
          </a:xfrm>
          <a:prstGeom prst="rect">
            <a:avLst/>
          </a:prstGeom>
          <a:noFill/>
          <a:ln w="9525">
            <a:noFill/>
          </a:ln>
        </p:spPr>
      </p:pic>
      <p:sp>
        <p:nvSpPr>
          <p:cNvPr id="34822" name="文本框 7"/>
          <p:cNvSpPr txBox="1"/>
          <p:nvPr/>
        </p:nvSpPr>
        <p:spPr>
          <a:xfrm>
            <a:off x="247650" y="3081338"/>
            <a:ext cx="8763000" cy="2061210"/>
          </a:xfrm>
          <a:prstGeom prst="rect">
            <a:avLst/>
          </a:prstGeom>
          <a:noFill/>
          <a:ln w="9525">
            <a:noFill/>
          </a:ln>
        </p:spPr>
        <p:txBody>
          <a:bodyPr anchor="t">
            <a:spAutoFit/>
          </a:bodyPr>
          <a:p>
            <a:pPr defTabSz="914400" eaLnBrk="0" hangingPunct="0"/>
            <a:r>
              <a:rPr lang="en-US" altLang="zh-CN" sz="3200" b="1" dirty="0">
                <a:latin typeface="Times New Roman" panose="02020603050405020304" pitchFamily="18" charset="0"/>
                <a:ea typeface="宋体" panose="02010600030101010101" pitchFamily="2" charset="-122"/>
              </a:rPr>
              <a:t>A.A</a:t>
            </a:r>
            <a:r>
              <a:rPr lang="zh-CN" altLang="en-US" sz="3200" b="1" dirty="0">
                <a:latin typeface="Times New Roman" panose="02020603050405020304" pitchFamily="18" charset="0"/>
                <a:ea typeface="宋体" panose="02010600030101010101" pitchFamily="2" charset="-122"/>
              </a:rPr>
              <a:t>物体对</a:t>
            </a:r>
            <a:r>
              <a:rPr lang="en-US" altLang="zh-CN" sz="3200" b="1" dirty="0">
                <a:latin typeface="Times New Roman" panose="02020603050405020304" pitchFamily="18" charset="0"/>
                <a:ea typeface="宋体" panose="02010600030101010101" pitchFamily="2" charset="-122"/>
              </a:rPr>
              <a:t>B</a:t>
            </a:r>
            <a:r>
              <a:rPr lang="zh-CN" altLang="en-US" sz="3200" b="1" dirty="0">
                <a:latin typeface="Times New Roman" panose="02020603050405020304" pitchFamily="18" charset="0"/>
                <a:ea typeface="宋体" panose="02010600030101010101" pitchFamily="2" charset="-122"/>
              </a:rPr>
              <a:t>物体的摩擦力为</a:t>
            </a:r>
            <a:r>
              <a:rPr lang="en-US" altLang="zh-CN" sz="3200" b="1" dirty="0">
                <a:latin typeface="Times New Roman" panose="02020603050405020304" pitchFamily="18" charset="0"/>
                <a:ea typeface="宋体" panose="02010600030101010101" pitchFamily="2" charset="-122"/>
              </a:rPr>
              <a:t>1N</a:t>
            </a:r>
            <a:endParaRPr lang="en-US" altLang="zh-CN" sz="3200" b="1" dirty="0">
              <a:latin typeface="Times New Roman" panose="02020603050405020304" pitchFamily="18" charset="0"/>
              <a:ea typeface="宋体" panose="02010600030101010101" pitchFamily="2" charset="-122"/>
            </a:endParaRPr>
          </a:p>
          <a:p>
            <a:pPr defTabSz="914400" eaLnBrk="0" hangingPunct="0"/>
            <a:r>
              <a:rPr lang="en-US" altLang="zh-CN" sz="3200" b="1" dirty="0">
                <a:latin typeface="Times New Roman" panose="02020603050405020304" pitchFamily="18" charset="0"/>
                <a:ea typeface="宋体" panose="02010600030101010101" pitchFamily="2" charset="-122"/>
              </a:rPr>
              <a:t>B.B</a:t>
            </a:r>
            <a:r>
              <a:rPr lang="zh-CN" altLang="en-US" sz="3200" b="1" dirty="0">
                <a:latin typeface="Times New Roman" panose="02020603050405020304" pitchFamily="18" charset="0"/>
                <a:ea typeface="宋体" panose="02010600030101010101" pitchFamily="2" charset="-122"/>
              </a:rPr>
              <a:t>物体对</a:t>
            </a: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物体的摩擦力方向水平向右</a:t>
            </a:r>
            <a:endParaRPr lang="zh-CN" altLang="en-US" sz="3200" b="1" dirty="0">
              <a:latin typeface="Times New Roman" panose="02020603050405020304" pitchFamily="18" charset="0"/>
              <a:ea typeface="宋体" panose="02010600030101010101" pitchFamily="2" charset="-122"/>
            </a:endParaRPr>
          </a:p>
          <a:p>
            <a:pPr defTabSz="914400" eaLnBrk="0" hangingPunct="0"/>
            <a:r>
              <a:rPr lang="en-US" altLang="zh-CN" sz="3200" b="1" dirty="0">
                <a:latin typeface="Times New Roman" panose="02020603050405020304" pitchFamily="18" charset="0"/>
                <a:ea typeface="宋体" panose="02010600030101010101" pitchFamily="2" charset="-122"/>
              </a:rPr>
              <a:t>C.</a:t>
            </a:r>
            <a:r>
              <a:rPr lang="zh-CN" altLang="en-US" sz="3200" b="1" dirty="0">
                <a:latin typeface="Times New Roman" panose="02020603050405020304" pitchFamily="18" charset="0"/>
                <a:ea typeface="宋体" panose="02010600030101010101" pitchFamily="2" charset="-122"/>
              </a:rPr>
              <a:t>地面对</a:t>
            </a: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物体摩擦力大小为</a:t>
            </a:r>
            <a:r>
              <a:rPr lang="en-US" altLang="zh-CN" sz="3200" b="1" dirty="0">
                <a:latin typeface="Times New Roman" panose="02020603050405020304" pitchFamily="18" charset="0"/>
                <a:ea typeface="宋体" panose="02010600030101010101" pitchFamily="2" charset="-122"/>
              </a:rPr>
              <a:t>0.5N,</a:t>
            </a:r>
            <a:r>
              <a:rPr lang="zh-CN" altLang="en-US" sz="3200" b="1" dirty="0">
                <a:latin typeface="Times New Roman" panose="02020603050405020304" pitchFamily="18" charset="0"/>
                <a:ea typeface="宋体" panose="02010600030101010101" pitchFamily="2" charset="-122"/>
              </a:rPr>
              <a:t>方向水平向左</a:t>
            </a:r>
            <a:endParaRPr lang="zh-CN" altLang="en-US" sz="3200" b="1" dirty="0">
              <a:latin typeface="Times New Roman" panose="02020603050405020304" pitchFamily="18" charset="0"/>
              <a:ea typeface="宋体" panose="02010600030101010101" pitchFamily="2" charset="-122"/>
            </a:endParaRPr>
          </a:p>
          <a:p>
            <a:pPr defTabSz="914400" eaLnBrk="0" hangingPunct="0"/>
            <a:r>
              <a:rPr lang="en-US" altLang="zh-CN" sz="3200" b="1" dirty="0">
                <a:latin typeface="Times New Roman" panose="02020603050405020304" pitchFamily="18" charset="0"/>
                <a:ea typeface="宋体" panose="02010600030101010101" pitchFamily="2" charset="-122"/>
              </a:rPr>
              <a:t>D.</a:t>
            </a:r>
            <a:r>
              <a:rPr lang="zh-CN" altLang="en-US" sz="3200" b="1" dirty="0">
                <a:latin typeface="Times New Roman" panose="02020603050405020304" pitchFamily="18" charset="0"/>
                <a:ea typeface="宋体" panose="02010600030101010101" pitchFamily="2" charset="-122"/>
              </a:rPr>
              <a:t>地面对</a:t>
            </a:r>
            <a:r>
              <a:rPr lang="en-US" altLang="zh-CN" sz="3200" b="1" dirty="0">
                <a:latin typeface="Times New Roman" panose="02020603050405020304" pitchFamily="18" charset="0"/>
                <a:ea typeface="宋体" panose="02010600030101010101" pitchFamily="2" charset="-122"/>
              </a:rPr>
              <a:t>A</a:t>
            </a:r>
            <a:r>
              <a:rPr lang="zh-CN" altLang="en-US" sz="3200" b="1" dirty="0">
                <a:latin typeface="Times New Roman" panose="02020603050405020304" pitchFamily="18" charset="0"/>
                <a:ea typeface="宋体" panose="02010600030101010101" pitchFamily="2" charset="-122"/>
              </a:rPr>
              <a:t>物体没有摩擦力作用</a:t>
            </a:r>
            <a:endParaRPr lang="zh-CN" altLang="en-US" sz="3200" b="1" dirty="0">
              <a:latin typeface="Times New Roman" panose="02020603050405020304" pitchFamily="18" charset="0"/>
              <a:ea typeface="宋体" panose="02010600030101010101" pitchFamily="2" charset="-122"/>
            </a:endParaRPr>
          </a:p>
        </p:txBody>
      </p:sp>
      <p:sp>
        <p:nvSpPr>
          <p:cNvPr id="9" name="矩形 8"/>
          <p:cNvSpPr/>
          <p:nvPr/>
        </p:nvSpPr>
        <p:spPr>
          <a:xfrm>
            <a:off x="3292475" y="2478088"/>
            <a:ext cx="747395" cy="5835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3200" b="1" i="0" u="none" strike="noStrike" kern="1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mn-ea"/>
              </a:rPr>
              <a:t>AB</a:t>
            </a:r>
            <a:endParaRPr kumimoji="0" lang="zh-CN" altLang="en-US" sz="32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sym typeface="+mn-ea"/>
            </a:endParaRPr>
          </a:p>
        </p:txBody>
      </p:sp>
      <p:sp>
        <p:nvSpPr>
          <p:cNvPr id="10" name="椭圆 9"/>
          <p:cNvSpPr/>
          <p:nvPr/>
        </p:nvSpPr>
        <p:spPr bwMode="auto">
          <a:xfrm>
            <a:off x="619125" y="2395778"/>
            <a:ext cx="1066800" cy="729771"/>
          </a:xfrm>
          <a:prstGeom prst="ellipse">
            <a:avLst/>
          </a:prstGeom>
          <a:noFill/>
          <a:ln w="38100">
            <a:solidFill>
              <a:srgbClr val="FF0000"/>
            </a:solidFill>
            <a:miter lim="800000"/>
          </a:ln>
        </p:spPr>
        <p:txBody>
          <a:bodyPr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endParaRPr>
          </a:p>
        </p:txBody>
      </p:sp>
      <p:sp>
        <p:nvSpPr>
          <p:cNvPr id="13" name="对话气泡: 圆角矩形 12"/>
          <p:cNvSpPr/>
          <p:nvPr/>
        </p:nvSpPr>
        <p:spPr bwMode="auto">
          <a:xfrm>
            <a:off x="5276850" y="446022"/>
            <a:ext cx="2028825" cy="612907"/>
          </a:xfrm>
          <a:prstGeom prst="wedgeRoundRectCallout">
            <a:avLst>
              <a:gd name="adj1" fmla="val 40674"/>
              <a:gd name="adj2" fmla="val 170448"/>
              <a:gd name="adj3" fmla="val 16667"/>
            </a:avLst>
          </a:prstGeom>
          <a:solidFill>
            <a:schemeClr val="bg1"/>
          </a:solidFill>
          <a:ln w="38100">
            <a:solidFill>
              <a:srgbClr val="00B0F0"/>
            </a:solidFill>
            <a:miter lim="800000"/>
          </a:ln>
        </p:spPr>
        <p:txBody>
          <a:bodyPr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rPr>
              <a:t>二力平衡</a:t>
            </a:r>
            <a:endParaRPr kumimoji="0" lang="zh-CN" altLang="en-US" sz="3000" b="1" i="0" u="none" strike="noStrike" kern="1200" cap="none" spc="0" normalizeH="0" baseline="0" noProof="0" dirty="0">
              <a:ln>
                <a:noFill/>
              </a:ln>
              <a:solidFill>
                <a:schemeClr val="tx1"/>
              </a:solidFill>
              <a:effectLst/>
              <a:uLnTx/>
              <a:uFillTx/>
              <a:latin typeface="+mn-lt"/>
              <a:ea typeface="黑体" panose="02010609060101010101" pitchFamily="49" charset="-122"/>
              <a:cs typeface="+mn-cs"/>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ldLvl="0" animBg="1"/>
      <p:bldP spid="1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文本框 1"/>
          <p:cNvSpPr txBox="1"/>
          <p:nvPr/>
        </p:nvSpPr>
        <p:spPr>
          <a:xfrm>
            <a:off x="428625" y="676275"/>
            <a:ext cx="7848600" cy="1568450"/>
          </a:xfrm>
          <a:prstGeom prst="rect">
            <a:avLst/>
          </a:prstGeom>
          <a:noFill/>
          <a:ln w="9525">
            <a:noFill/>
          </a:ln>
        </p:spPr>
        <p:txBody>
          <a:bodyPr anchor="t">
            <a:spAutoFit/>
          </a:bodyPr>
          <a:p>
            <a:pPr defTabSz="914400" eaLnBrk="0" hangingPunct="0"/>
            <a:r>
              <a:rPr lang="en-US" altLang="zh-CN" sz="3200" b="1" dirty="0">
                <a:latin typeface="Times New Roman" panose="02020603050405020304" pitchFamily="18" charset="0"/>
                <a:ea typeface="宋体" panose="02010600030101010101" pitchFamily="2" charset="-122"/>
              </a:rPr>
              <a:t>2.</a:t>
            </a:r>
            <a:r>
              <a:rPr lang="zh-CN" altLang="en-US" sz="3200" b="1" dirty="0">
                <a:latin typeface="Times New Roman" panose="02020603050405020304" pitchFamily="18" charset="0"/>
                <a:ea typeface="宋体" panose="02010600030101010101" pitchFamily="2" charset="-122"/>
              </a:rPr>
              <a:t>某同学用力</a:t>
            </a:r>
            <a:r>
              <a:rPr lang="en-US" altLang="zh-CN" sz="3200" b="1" dirty="0">
                <a:latin typeface="Times New Roman" panose="02020603050405020304" pitchFamily="18" charset="0"/>
                <a:ea typeface="宋体" panose="02010600030101010101" pitchFamily="2" charset="-122"/>
              </a:rPr>
              <a:t>F</a:t>
            </a:r>
            <a:r>
              <a:rPr lang="zh-CN" altLang="en-US" sz="3200" b="1" dirty="0">
                <a:latin typeface="Times New Roman" panose="02020603050405020304" pitchFamily="18" charset="0"/>
                <a:ea typeface="宋体" panose="02010600030101010101" pitchFamily="2" charset="-122"/>
              </a:rPr>
              <a:t>按住一质量为</a:t>
            </a:r>
            <a:r>
              <a:rPr lang="en-US" altLang="zh-CN" sz="3200" b="1" dirty="0">
                <a:latin typeface="Times New Roman" panose="02020603050405020304" pitchFamily="18" charset="0"/>
                <a:ea typeface="宋体" panose="02010600030101010101" pitchFamily="2" charset="-122"/>
              </a:rPr>
              <a:t>m</a:t>
            </a:r>
            <a:r>
              <a:rPr lang="zh-CN" altLang="en-US" sz="3200" b="1" dirty="0">
                <a:latin typeface="Times New Roman" panose="02020603050405020304" pitchFamily="18" charset="0"/>
                <a:ea typeface="宋体" panose="02010600030101010101" pitchFamily="2" charset="-122"/>
              </a:rPr>
              <a:t>的木块</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使其始终静止在竖直墙面上</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如图所示</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下列说法正确的是</a:t>
            </a:r>
            <a:r>
              <a:rPr lang="en-US" altLang="zh-CN" sz="3200" b="1" dirty="0">
                <a:latin typeface="Times New Roman" panose="02020603050405020304" pitchFamily="18" charset="0"/>
                <a:ea typeface="宋体" panose="02010600030101010101" pitchFamily="2" charset="-122"/>
              </a:rPr>
              <a:t>(      )</a:t>
            </a:r>
            <a:endParaRPr lang="zh-CN" altLang="en-US" sz="3200" b="1" dirty="0">
              <a:latin typeface="Times New Roman" panose="02020603050405020304" pitchFamily="18" charset="0"/>
              <a:ea typeface="宋体" panose="02010600030101010101" pitchFamily="2" charset="-122"/>
            </a:endParaRPr>
          </a:p>
        </p:txBody>
      </p:sp>
      <p:pic>
        <p:nvPicPr>
          <p:cNvPr id="35842" name="Picture 2" descr="bh00"/>
          <p:cNvPicPr>
            <a:picLocks noChangeAspect="1"/>
          </p:cNvPicPr>
          <p:nvPr/>
        </p:nvPicPr>
        <p:blipFill>
          <a:blip r:embed="rId1">
            <a:clrChange>
              <a:clrFrom>
                <a:srgbClr val="FFFFFF"/>
              </a:clrFrom>
              <a:clrTo>
                <a:srgbClr val="FFFFFF">
                  <a:alpha val="0"/>
                </a:srgbClr>
              </a:clrTo>
            </a:clrChange>
          </a:blip>
          <a:stretch>
            <a:fillRect/>
          </a:stretch>
        </p:blipFill>
        <p:spPr>
          <a:xfrm>
            <a:off x="7316788" y="2151063"/>
            <a:ext cx="1368425" cy="1749425"/>
          </a:xfrm>
          <a:prstGeom prst="rect">
            <a:avLst/>
          </a:prstGeom>
          <a:noFill/>
          <a:ln w="9525">
            <a:noFill/>
          </a:ln>
        </p:spPr>
      </p:pic>
      <p:sp>
        <p:nvSpPr>
          <p:cNvPr id="35843" name="文本框 2"/>
          <p:cNvSpPr txBox="1"/>
          <p:nvPr/>
        </p:nvSpPr>
        <p:spPr>
          <a:xfrm>
            <a:off x="447675" y="2246313"/>
            <a:ext cx="7067550" cy="2861310"/>
          </a:xfrm>
          <a:prstGeom prst="rect">
            <a:avLst/>
          </a:prstGeom>
          <a:noFill/>
          <a:ln w="9525">
            <a:noFill/>
          </a:ln>
        </p:spPr>
        <p:txBody>
          <a:bodyPr anchor="t">
            <a:spAutoFit/>
          </a:bodyPr>
          <a:p>
            <a:pPr defTabSz="914400" eaLnBrk="0" hangingPunct="0"/>
            <a:r>
              <a:rPr lang="en-US" altLang="zh-CN" sz="3000" b="1" dirty="0">
                <a:latin typeface="Times New Roman" panose="02020603050405020304" pitchFamily="18" charset="0"/>
                <a:ea typeface="宋体" panose="02010600030101010101" pitchFamily="2" charset="-122"/>
              </a:rPr>
              <a:t>A.</a:t>
            </a:r>
            <a:r>
              <a:rPr lang="zh-CN" altLang="en-US" sz="3000" b="1" dirty="0">
                <a:latin typeface="Times New Roman" panose="02020603050405020304" pitchFamily="18" charset="0"/>
                <a:ea typeface="宋体" panose="02010600030101010101" pitchFamily="2" charset="-122"/>
              </a:rPr>
              <a:t>压力</a:t>
            </a:r>
            <a:r>
              <a:rPr lang="en-US" altLang="zh-CN" sz="3000" b="1" dirty="0">
                <a:latin typeface="Times New Roman" panose="02020603050405020304" pitchFamily="18" charset="0"/>
                <a:ea typeface="宋体" panose="02010600030101010101" pitchFamily="2" charset="-122"/>
              </a:rPr>
              <a:t>F</a:t>
            </a:r>
            <a:r>
              <a:rPr lang="zh-CN" altLang="en-US" sz="3000" b="1" dirty="0">
                <a:latin typeface="Times New Roman" panose="02020603050405020304" pitchFamily="18" charset="0"/>
                <a:ea typeface="宋体" panose="02010600030101010101" pitchFamily="2" charset="-122"/>
              </a:rPr>
              <a:t>越大，木块受到的摩擦力越大，物体越容易处于静止</a:t>
            </a:r>
            <a:endParaRPr lang="zh-CN" altLang="en-US" sz="3000" b="1" dirty="0">
              <a:latin typeface="Times New Roman" panose="02020603050405020304" pitchFamily="18" charset="0"/>
              <a:ea typeface="宋体" panose="02010600030101010101" pitchFamily="2" charset="-122"/>
            </a:endParaRPr>
          </a:p>
          <a:p>
            <a:pPr defTabSz="914400" eaLnBrk="0" hangingPunct="0"/>
            <a:r>
              <a:rPr lang="en-US" altLang="zh-CN" sz="3000" b="1" dirty="0">
                <a:latin typeface="Times New Roman" panose="02020603050405020304" pitchFamily="18" charset="0"/>
                <a:ea typeface="宋体" panose="02010600030101010101" pitchFamily="2" charset="-122"/>
              </a:rPr>
              <a:t>B.</a:t>
            </a:r>
            <a:r>
              <a:rPr lang="zh-CN" altLang="en-US" sz="3000" b="1" dirty="0">
                <a:latin typeface="Times New Roman" panose="02020603050405020304" pitchFamily="18" charset="0"/>
                <a:ea typeface="宋体" panose="02010600030101010101" pitchFamily="2" charset="-122"/>
              </a:rPr>
              <a:t>木块始终处于静止，是因为压力</a:t>
            </a:r>
            <a:r>
              <a:rPr lang="en-US" altLang="zh-CN" sz="3000" b="1" dirty="0">
                <a:latin typeface="Times New Roman" panose="02020603050405020304" pitchFamily="18" charset="0"/>
                <a:ea typeface="宋体" panose="02010600030101010101" pitchFamily="2" charset="-122"/>
              </a:rPr>
              <a:t>F</a:t>
            </a:r>
            <a:r>
              <a:rPr lang="zh-CN" altLang="en-US" sz="3000" b="1" dirty="0">
                <a:latin typeface="Times New Roman" panose="02020603050405020304" pitchFamily="18" charset="0"/>
                <a:ea typeface="宋体" panose="02010600030101010101" pitchFamily="2" charset="-122"/>
              </a:rPr>
              <a:t>与重力是一对平衡力</a:t>
            </a:r>
            <a:endParaRPr lang="zh-CN" altLang="en-US" sz="3000" b="1" dirty="0">
              <a:latin typeface="Times New Roman" panose="02020603050405020304" pitchFamily="18" charset="0"/>
              <a:ea typeface="宋体" panose="02010600030101010101" pitchFamily="2" charset="-122"/>
            </a:endParaRPr>
          </a:p>
          <a:p>
            <a:pPr defTabSz="914400" eaLnBrk="0" hangingPunct="0"/>
            <a:r>
              <a:rPr lang="en-US" altLang="zh-CN" sz="3000" b="1" dirty="0">
                <a:latin typeface="Times New Roman" panose="02020603050405020304" pitchFamily="18" charset="0"/>
                <a:ea typeface="宋体" panose="02010600030101010101" pitchFamily="2" charset="-122"/>
              </a:rPr>
              <a:t>C.</a:t>
            </a:r>
            <a:r>
              <a:rPr lang="zh-CN" altLang="en-US" sz="3000" b="1" dirty="0">
                <a:latin typeface="Times New Roman" panose="02020603050405020304" pitchFamily="18" charset="0"/>
                <a:ea typeface="宋体" panose="02010600030101010101" pitchFamily="2" charset="-122"/>
              </a:rPr>
              <a:t>墙面越粗糙，木块所受的摩擦力越大</a:t>
            </a:r>
            <a:endParaRPr lang="zh-CN" altLang="en-US" sz="3000" b="1" dirty="0">
              <a:latin typeface="Times New Roman" panose="02020603050405020304" pitchFamily="18" charset="0"/>
              <a:ea typeface="宋体" panose="02010600030101010101" pitchFamily="2" charset="-122"/>
            </a:endParaRPr>
          </a:p>
          <a:p>
            <a:pPr defTabSz="914400" eaLnBrk="0" hangingPunct="0"/>
            <a:r>
              <a:rPr lang="en-US" altLang="zh-CN" sz="3000" b="1" dirty="0">
                <a:latin typeface="Times New Roman" panose="02020603050405020304" pitchFamily="18" charset="0"/>
                <a:ea typeface="宋体" panose="02010600030101010101" pitchFamily="2" charset="-122"/>
              </a:rPr>
              <a:t>D.</a:t>
            </a:r>
            <a:r>
              <a:rPr lang="zh-CN" altLang="en-US" sz="3000" b="1" dirty="0">
                <a:latin typeface="Times New Roman" panose="02020603050405020304" pitchFamily="18" charset="0"/>
                <a:ea typeface="宋体" panose="02010600030101010101" pitchFamily="2" charset="-122"/>
              </a:rPr>
              <a:t>木块的质量越大，其受到的摩擦力越大</a:t>
            </a:r>
            <a:endParaRPr lang="zh-CN" altLang="en-US" sz="3000" b="1" dirty="0">
              <a:latin typeface="Times New Roman" panose="02020603050405020304" pitchFamily="18" charset="0"/>
              <a:ea typeface="宋体" panose="02010600030101010101" pitchFamily="2" charset="-122"/>
            </a:endParaRPr>
          </a:p>
        </p:txBody>
      </p:sp>
      <p:cxnSp>
        <p:nvCxnSpPr>
          <p:cNvPr id="5" name="直接箭头连接符 4"/>
          <p:cNvCxnSpPr/>
          <p:nvPr/>
        </p:nvCxnSpPr>
        <p:spPr>
          <a:xfrm>
            <a:off x="7762875" y="2976563"/>
            <a:ext cx="19050" cy="1009650"/>
          </a:xfrm>
          <a:prstGeom prst="straightConnector1">
            <a:avLst/>
          </a:prstGeom>
          <a:ln w="38100" cap="flat" cmpd="sng">
            <a:solidFill>
              <a:srgbClr val="FF0000"/>
            </a:solidFill>
            <a:prstDash val="solid"/>
            <a:round/>
            <a:headEnd type="none" w="med" len="med"/>
            <a:tailEnd type="triangle" w="med" len="med"/>
          </a:ln>
        </p:spPr>
      </p:cxnSp>
      <p:sp>
        <p:nvSpPr>
          <p:cNvPr id="6" name="文本框 5"/>
          <p:cNvSpPr txBox="1"/>
          <p:nvPr/>
        </p:nvSpPr>
        <p:spPr>
          <a:xfrm>
            <a:off x="7753350" y="3721100"/>
            <a:ext cx="857250" cy="583565"/>
          </a:xfrm>
          <a:prstGeom prst="rect">
            <a:avLst/>
          </a:prstGeom>
          <a:noFill/>
          <a:ln w="9525">
            <a:noFill/>
          </a:ln>
        </p:spPr>
        <p:txBody>
          <a:bodyPr anchor="t">
            <a:spAutoFit/>
          </a:bodyPr>
          <a:p>
            <a:pPr defTabSz="914400" eaLnBrk="0" hangingPunct="0"/>
            <a:r>
              <a:rPr lang="en-US" altLang="zh-CN" sz="3200" b="1" dirty="0">
                <a:solidFill>
                  <a:srgbClr val="FF0000"/>
                </a:solidFill>
                <a:latin typeface="Times New Roman" panose="02020603050405020304" pitchFamily="18" charset="0"/>
                <a:ea typeface="宋体" panose="02010600030101010101" pitchFamily="2" charset="-122"/>
              </a:rPr>
              <a:t>mg</a:t>
            </a:r>
            <a:endParaRPr lang="zh-CN" altLang="en-US" sz="3200" b="1" dirty="0">
              <a:solidFill>
                <a:srgbClr val="FF0000"/>
              </a:solidFill>
              <a:latin typeface="Times New Roman" panose="02020603050405020304" pitchFamily="18" charset="0"/>
              <a:ea typeface="宋体" panose="02010600030101010101" pitchFamily="2" charset="-122"/>
            </a:endParaRPr>
          </a:p>
        </p:txBody>
      </p:sp>
      <p:cxnSp>
        <p:nvCxnSpPr>
          <p:cNvPr id="8" name="直接箭头连接符 7"/>
          <p:cNvCxnSpPr/>
          <p:nvPr/>
        </p:nvCxnSpPr>
        <p:spPr>
          <a:xfrm flipH="1">
            <a:off x="6924675" y="2976563"/>
            <a:ext cx="838200" cy="0"/>
          </a:xfrm>
          <a:prstGeom prst="straightConnector1">
            <a:avLst/>
          </a:prstGeom>
          <a:ln w="38100" cap="flat" cmpd="sng">
            <a:solidFill>
              <a:srgbClr val="FF0000"/>
            </a:solidFill>
            <a:prstDash val="solid"/>
            <a:round/>
            <a:headEnd type="none" w="med" len="med"/>
            <a:tailEnd type="triangle" w="med" len="med"/>
          </a:ln>
        </p:spPr>
      </p:cxnSp>
      <p:sp>
        <p:nvSpPr>
          <p:cNvPr id="10" name="文本框 9"/>
          <p:cNvSpPr txBox="1"/>
          <p:nvPr/>
        </p:nvSpPr>
        <p:spPr>
          <a:xfrm>
            <a:off x="6550025" y="2732088"/>
            <a:ext cx="542925" cy="583565"/>
          </a:xfrm>
          <a:prstGeom prst="rect">
            <a:avLst/>
          </a:prstGeom>
          <a:noFill/>
          <a:ln w="9525">
            <a:noFill/>
          </a:ln>
        </p:spPr>
        <p:txBody>
          <a:bodyPr anchor="t">
            <a:spAutoFit/>
          </a:bodyPr>
          <a:p>
            <a:pPr defTabSz="914400" eaLnBrk="0" hangingPunct="0"/>
            <a:r>
              <a:rPr lang="en-US" altLang="zh-CN" sz="3200" b="1" dirty="0">
                <a:solidFill>
                  <a:srgbClr val="FF0000"/>
                </a:solidFill>
                <a:latin typeface="Times New Roman" panose="02020603050405020304" pitchFamily="18" charset="0"/>
                <a:ea typeface="宋体" panose="02010600030101010101" pitchFamily="2" charset="-122"/>
              </a:rPr>
              <a:t>F</a:t>
            </a:r>
            <a:endParaRPr lang="zh-CN" altLang="en-US" sz="3200" b="1" dirty="0">
              <a:solidFill>
                <a:srgbClr val="FF0000"/>
              </a:solidFill>
              <a:latin typeface="Times New Roman" panose="02020603050405020304" pitchFamily="18" charset="0"/>
              <a:ea typeface="宋体" panose="02010600030101010101" pitchFamily="2" charset="-122"/>
            </a:endParaRPr>
          </a:p>
        </p:txBody>
      </p:sp>
      <p:cxnSp>
        <p:nvCxnSpPr>
          <p:cNvPr id="11" name="直接箭头连接符 10"/>
          <p:cNvCxnSpPr/>
          <p:nvPr/>
        </p:nvCxnSpPr>
        <p:spPr>
          <a:xfrm flipV="1">
            <a:off x="7756525" y="2971800"/>
            <a:ext cx="928688" cy="9525"/>
          </a:xfrm>
          <a:prstGeom prst="straightConnector1">
            <a:avLst/>
          </a:prstGeom>
          <a:ln w="38100" cap="flat" cmpd="sng">
            <a:solidFill>
              <a:srgbClr val="FF0000"/>
            </a:solidFill>
            <a:prstDash val="solid"/>
            <a:round/>
            <a:headEnd type="none" w="med" len="med"/>
            <a:tailEnd type="triangle" w="med" len="med"/>
          </a:ln>
        </p:spPr>
      </p:cxnSp>
      <p:sp>
        <p:nvSpPr>
          <p:cNvPr id="13" name="文本框 12"/>
          <p:cNvSpPr txBox="1"/>
          <p:nvPr/>
        </p:nvSpPr>
        <p:spPr>
          <a:xfrm>
            <a:off x="8277225" y="2976563"/>
            <a:ext cx="647700" cy="460375"/>
          </a:xfrm>
          <a:prstGeom prst="rect">
            <a:avLst/>
          </a:prstGeom>
          <a:noFill/>
          <a:ln w="9525">
            <a:noFill/>
          </a:ln>
        </p:spPr>
        <p:txBody>
          <a:bodyPr anchor="t">
            <a:spAutoFit/>
          </a:bodyPr>
          <a:p>
            <a:pPr defTabSz="914400" eaLnBrk="0" hangingPunct="0"/>
            <a:r>
              <a:rPr lang="en-US" altLang="zh-CN" sz="2400" b="1" dirty="0">
                <a:solidFill>
                  <a:srgbClr val="FF0000"/>
                </a:solidFill>
                <a:latin typeface="Times New Roman" panose="02020603050405020304" pitchFamily="18" charset="0"/>
                <a:ea typeface="宋体" panose="02010600030101010101" pitchFamily="2" charset="-122"/>
              </a:rPr>
              <a:t>F</a:t>
            </a:r>
            <a:r>
              <a:rPr lang="en-US" altLang="zh-CN" sz="2400" b="1" baseline="-25000" dirty="0">
                <a:solidFill>
                  <a:srgbClr val="FF0000"/>
                </a:solidFill>
                <a:latin typeface="Times New Roman" panose="02020603050405020304" pitchFamily="18" charset="0"/>
                <a:ea typeface="宋体" panose="02010600030101010101" pitchFamily="2" charset="-122"/>
              </a:rPr>
              <a:t>N</a:t>
            </a:r>
            <a:endParaRPr lang="zh-CN" altLang="en-US" sz="2400" b="1" dirty="0">
              <a:solidFill>
                <a:srgbClr val="FF0000"/>
              </a:solidFill>
              <a:latin typeface="Times New Roman" panose="02020603050405020304" pitchFamily="18" charset="0"/>
              <a:ea typeface="宋体" panose="02010600030101010101" pitchFamily="2" charset="-122"/>
            </a:endParaRPr>
          </a:p>
        </p:txBody>
      </p:sp>
      <p:cxnSp>
        <p:nvCxnSpPr>
          <p:cNvPr id="14" name="直接箭头连接符 13"/>
          <p:cNvCxnSpPr/>
          <p:nvPr/>
        </p:nvCxnSpPr>
        <p:spPr>
          <a:xfrm flipH="1" flipV="1">
            <a:off x="7756525" y="2009775"/>
            <a:ext cx="6350" cy="973138"/>
          </a:xfrm>
          <a:prstGeom prst="straightConnector1">
            <a:avLst/>
          </a:prstGeom>
          <a:ln w="38100" cap="flat" cmpd="sng">
            <a:solidFill>
              <a:srgbClr val="FF0000"/>
            </a:solidFill>
            <a:prstDash val="solid"/>
            <a:round/>
            <a:headEnd type="none" w="med" len="med"/>
            <a:tailEnd type="triangle" w="med" len="med"/>
          </a:ln>
        </p:spPr>
      </p:cxnSp>
      <p:sp>
        <p:nvSpPr>
          <p:cNvPr id="17" name="文本框 16"/>
          <p:cNvSpPr txBox="1"/>
          <p:nvPr/>
        </p:nvSpPr>
        <p:spPr>
          <a:xfrm>
            <a:off x="7829550" y="1660525"/>
            <a:ext cx="809625" cy="583565"/>
          </a:xfrm>
          <a:prstGeom prst="rect">
            <a:avLst/>
          </a:prstGeom>
          <a:noFill/>
          <a:ln w="9525">
            <a:noFill/>
          </a:ln>
        </p:spPr>
        <p:txBody>
          <a:bodyPr anchor="t">
            <a:spAutoFit/>
          </a:bodyPr>
          <a:p>
            <a:pPr defTabSz="914400" eaLnBrk="0" hangingPunct="0"/>
            <a:r>
              <a:rPr lang="en-US" altLang="zh-CN" sz="3200" b="1" i="1" dirty="0">
                <a:solidFill>
                  <a:srgbClr val="FF0000"/>
                </a:solidFill>
                <a:latin typeface="Times New Roman" panose="02020603050405020304" pitchFamily="18" charset="0"/>
                <a:ea typeface="宋体" panose="02010600030101010101" pitchFamily="2" charset="-122"/>
              </a:rPr>
              <a:t>f</a:t>
            </a:r>
            <a:endParaRPr lang="zh-CN" altLang="en-US" sz="3200" b="1" i="1" dirty="0">
              <a:solidFill>
                <a:srgbClr val="FF0000"/>
              </a:solidFill>
              <a:latin typeface="Times New Roman" panose="02020603050405020304" pitchFamily="18" charset="0"/>
              <a:ea typeface="宋体" panose="02010600030101010101" pitchFamily="2" charset="-122"/>
            </a:endParaRPr>
          </a:p>
        </p:txBody>
      </p:sp>
      <p:sp>
        <p:nvSpPr>
          <p:cNvPr id="19" name="矩形 18"/>
          <p:cNvSpPr/>
          <p:nvPr/>
        </p:nvSpPr>
        <p:spPr>
          <a:xfrm>
            <a:off x="2378075" y="1660525"/>
            <a:ext cx="476250" cy="5835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3200" b="1" i="0" u="none" strike="noStrike" kern="1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sym typeface="+mn-ea"/>
              </a:rPr>
              <a:t>D</a:t>
            </a:r>
            <a:endParaRPr kumimoji="0" lang="zh-CN" altLang="en-US" sz="32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3" grpId="0"/>
      <p:bldP spid="17"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文本框 1"/>
          <p:cNvSpPr txBox="1"/>
          <p:nvPr/>
        </p:nvSpPr>
        <p:spPr>
          <a:xfrm>
            <a:off x="200025" y="2176463"/>
            <a:ext cx="571500" cy="1383665"/>
          </a:xfrm>
          <a:prstGeom prst="rect">
            <a:avLst/>
          </a:prstGeom>
          <a:noFill/>
          <a:ln w="9525">
            <a:noFill/>
          </a:ln>
        </p:spPr>
        <p:txBody>
          <a:bodyPr anchor="t">
            <a:spAutoFit/>
          </a:bodyPr>
          <a:p>
            <a:pPr defTabSz="914400" eaLnBrk="0" hangingPunct="0"/>
            <a:r>
              <a:rPr lang="zh-CN" altLang="en-US" sz="2800" b="1" dirty="0">
                <a:latin typeface="Times New Roman" panose="02020603050405020304" pitchFamily="18" charset="0"/>
                <a:ea typeface="宋体" panose="02010600030101010101" pitchFamily="2" charset="-122"/>
              </a:rPr>
              <a:t>摩擦力</a:t>
            </a:r>
            <a:endParaRPr lang="zh-CN" altLang="en-US" sz="2800" b="1" dirty="0">
              <a:latin typeface="Times New Roman" panose="02020603050405020304" pitchFamily="18" charset="0"/>
              <a:ea typeface="宋体" panose="02010600030101010101" pitchFamily="2" charset="-122"/>
            </a:endParaRPr>
          </a:p>
        </p:txBody>
      </p:sp>
      <p:sp>
        <p:nvSpPr>
          <p:cNvPr id="36866" name="左大括号 2"/>
          <p:cNvSpPr/>
          <p:nvPr/>
        </p:nvSpPr>
        <p:spPr>
          <a:xfrm>
            <a:off x="685800" y="933450"/>
            <a:ext cx="304800" cy="4314825"/>
          </a:xfrm>
          <a:prstGeom prst="leftBrace">
            <a:avLst>
              <a:gd name="adj1" fmla="val 8192"/>
              <a:gd name="adj2" fmla="val 50000"/>
            </a:avLst>
          </a:prstGeom>
          <a:noFill/>
          <a:ln w="38100" cap="flat" cmpd="sng">
            <a:solidFill>
              <a:srgbClr val="00B0F0"/>
            </a:solidFill>
            <a:prstDash val="solid"/>
            <a:round/>
            <a:headEnd type="none" w="med" len="med"/>
            <a:tailEnd type="triangle" w="med" len="med"/>
          </a:ln>
        </p:spPr>
        <p:txBody>
          <a:bodyPr anchor="ctr"/>
          <a:p>
            <a:pPr algn="ctr" eaLnBrk="0" hangingPunct="0"/>
            <a:endParaRPr lang="zh-CN" altLang="en-US" dirty="0">
              <a:latin typeface="Arial" panose="020B0604020202020204" pitchFamily="34" charset="0"/>
              <a:ea typeface="宋体" panose="02010600030101010101" pitchFamily="2" charset="-122"/>
            </a:endParaRPr>
          </a:p>
        </p:txBody>
      </p:sp>
      <p:sp>
        <p:nvSpPr>
          <p:cNvPr id="4" name="文本框 3"/>
          <p:cNvSpPr txBox="1"/>
          <p:nvPr/>
        </p:nvSpPr>
        <p:spPr>
          <a:xfrm>
            <a:off x="876300" y="1038225"/>
            <a:ext cx="1304925" cy="521970"/>
          </a:xfrm>
          <a:prstGeom prst="rect">
            <a:avLst/>
          </a:prstGeom>
          <a:noFill/>
          <a:ln w="9525">
            <a:noFill/>
          </a:ln>
        </p:spPr>
        <p:txBody>
          <a:bodyPr anchor="t">
            <a:spAutoFit/>
          </a:bodyPr>
          <a:p>
            <a:pPr defTabSz="914400" eaLnBrk="0" hangingPunct="0"/>
            <a:r>
              <a:rPr lang="zh-CN" altLang="en-US" sz="2800" b="1" dirty="0">
                <a:solidFill>
                  <a:srgbClr val="0066FF"/>
                </a:solidFill>
                <a:latin typeface="Times New Roman" panose="02020603050405020304" pitchFamily="18" charset="0"/>
                <a:ea typeface="宋体" panose="02010600030101010101" pitchFamily="2" charset="-122"/>
              </a:rPr>
              <a:t>定义：</a:t>
            </a:r>
            <a:endParaRPr lang="zh-CN" altLang="en-US" sz="2800" b="1" dirty="0">
              <a:solidFill>
                <a:srgbClr val="0066FF"/>
              </a:solidFill>
              <a:latin typeface="Times New Roman" panose="02020603050405020304" pitchFamily="18" charset="0"/>
              <a:ea typeface="宋体" panose="02010600030101010101" pitchFamily="2" charset="-122"/>
            </a:endParaRPr>
          </a:p>
        </p:txBody>
      </p:sp>
      <p:sp>
        <p:nvSpPr>
          <p:cNvPr id="6" name="矩形 5"/>
          <p:cNvSpPr/>
          <p:nvPr/>
        </p:nvSpPr>
        <p:spPr>
          <a:xfrm>
            <a:off x="1847850" y="857250"/>
            <a:ext cx="6572250" cy="1198880"/>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两个互相接触并挤压的物体，当它们做相对运动（或有相对运动趋势）时，在接触面上产生的一种阻碍相对运动的力，叫做摩擦力</a:t>
            </a:r>
            <a:r>
              <a:rPr kumimoji="0" lang="en-US" altLang="zh-CN" sz="2400" b="1" i="0" u="none" strike="noStrike" kern="100" cap="none" spc="0" normalizeH="0" baseline="0" noProof="0" dirty="0">
                <a:ln>
                  <a:noFill/>
                </a:ln>
                <a:solidFill>
                  <a:prstClr val="black"/>
                </a:solidFill>
                <a:effectLst/>
                <a:uLnTx/>
                <a:uFillTx/>
                <a:latin typeface="Times New Roman" panose="02020603050405020304"/>
                <a:ea typeface="黑体" panose="02010609060101010101" pitchFamily="49" charset="-122"/>
                <a:cs typeface="+mn-cs"/>
                <a:sym typeface="+mn-ea"/>
              </a:rPr>
              <a:t>.</a:t>
            </a:r>
            <a:endParaRPr kumimoji="0" lang="zh-CN" altLang="en-US" sz="1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sym typeface="+mn-ea"/>
            </a:endParaRPr>
          </a:p>
        </p:txBody>
      </p:sp>
      <p:sp>
        <p:nvSpPr>
          <p:cNvPr id="7" name="文本框 6"/>
          <p:cNvSpPr txBox="1"/>
          <p:nvPr/>
        </p:nvSpPr>
        <p:spPr>
          <a:xfrm>
            <a:off x="809625" y="2039938"/>
            <a:ext cx="1924050" cy="521970"/>
          </a:xfrm>
          <a:prstGeom prst="rect">
            <a:avLst/>
          </a:prstGeom>
          <a:noFill/>
          <a:ln w="9525">
            <a:noFill/>
          </a:ln>
        </p:spPr>
        <p:txBody>
          <a:bodyPr anchor="t">
            <a:spAutoFit/>
          </a:bodyPr>
          <a:p>
            <a:pPr defTabSz="914400" eaLnBrk="0" hangingPunct="0"/>
            <a:r>
              <a:rPr lang="zh-CN" altLang="en-US" sz="2800" b="1" dirty="0">
                <a:solidFill>
                  <a:srgbClr val="0066FF"/>
                </a:solidFill>
                <a:latin typeface="Times New Roman" panose="02020603050405020304" pitchFamily="18" charset="0"/>
                <a:ea typeface="宋体" panose="02010600030101010101" pitchFamily="2" charset="-122"/>
              </a:rPr>
              <a:t>产生条件</a:t>
            </a:r>
            <a:r>
              <a:rPr lang="en-US" altLang="zh-CN" sz="2800" b="1" dirty="0">
                <a:solidFill>
                  <a:srgbClr val="0066FF"/>
                </a:solidFill>
                <a:latin typeface="Times New Roman" panose="02020603050405020304" pitchFamily="18" charset="0"/>
                <a:ea typeface="宋体" panose="02010600030101010101" pitchFamily="2" charset="-122"/>
              </a:rPr>
              <a:t>:</a:t>
            </a:r>
            <a:endParaRPr lang="zh-CN" altLang="en-US" sz="2800" b="1" dirty="0">
              <a:solidFill>
                <a:srgbClr val="0066FF"/>
              </a:solidFill>
              <a:latin typeface="Times New Roman" panose="02020603050405020304" pitchFamily="18" charset="0"/>
              <a:ea typeface="宋体" panose="02010600030101010101" pitchFamily="2" charset="-122"/>
            </a:endParaRPr>
          </a:p>
        </p:txBody>
      </p:sp>
      <p:sp>
        <p:nvSpPr>
          <p:cNvPr id="8" name="文本框 7"/>
          <p:cNvSpPr txBox="1"/>
          <p:nvPr/>
        </p:nvSpPr>
        <p:spPr>
          <a:xfrm>
            <a:off x="2457450" y="2005013"/>
            <a:ext cx="5905500" cy="977265"/>
          </a:xfrm>
          <a:prstGeom prst="rect">
            <a:avLst/>
          </a:prstGeom>
          <a:noFill/>
          <a:ln w="9525">
            <a:noFill/>
          </a:ln>
        </p:spPr>
        <p:txBody>
          <a:bodyPr anchor="t">
            <a:spAutoFit/>
          </a:bodyPr>
          <a:p>
            <a:pPr defTabSz="914400" eaLnBrk="0" hangingPunct="0">
              <a:lnSpc>
                <a:spcPct val="120000"/>
              </a:lnSpc>
            </a:pPr>
            <a:r>
              <a:rPr lang="zh-CN" altLang="en-US" sz="2400" b="1" dirty="0">
                <a:latin typeface="Times New Roman" panose="02020603050405020304" pitchFamily="18" charset="0"/>
                <a:ea typeface="宋体" panose="02010600030101010101" pitchFamily="2" charset="-122"/>
              </a:rPr>
              <a:t>①接触</a:t>
            </a:r>
            <a:r>
              <a:rPr lang="en-US" altLang="zh-CN" sz="2400" b="1" dirty="0">
                <a:latin typeface="Times New Roman" panose="02020603050405020304" pitchFamily="18" charset="0"/>
                <a:ea typeface="宋体" panose="02010600030101010101" pitchFamily="2" charset="-122"/>
              </a:rPr>
              <a:t>;</a:t>
            </a:r>
            <a:r>
              <a:rPr lang="zh-CN" altLang="en-US" sz="2400" b="1" dirty="0">
                <a:latin typeface="Times New Roman" panose="02020603050405020304" pitchFamily="18" charset="0"/>
                <a:ea typeface="宋体" panose="02010600030101010101" pitchFamily="2" charset="-122"/>
              </a:rPr>
              <a:t>②有压力</a:t>
            </a:r>
            <a:r>
              <a:rPr lang="en-US" altLang="zh-CN" sz="2400" b="1" dirty="0">
                <a:latin typeface="Times New Roman" panose="02020603050405020304" pitchFamily="18" charset="0"/>
                <a:ea typeface="宋体" panose="02010600030101010101" pitchFamily="2" charset="-122"/>
              </a:rPr>
              <a:t>;</a:t>
            </a:r>
            <a:r>
              <a:rPr lang="zh-CN" altLang="en-US" sz="2400" b="1" dirty="0">
                <a:latin typeface="Times New Roman" panose="02020603050405020304" pitchFamily="18" charset="0"/>
                <a:ea typeface="宋体" panose="02010600030101010101" pitchFamily="2" charset="-122"/>
              </a:rPr>
              <a:t>③发生相对运动</a:t>
            </a:r>
            <a:r>
              <a:rPr lang="en-US" altLang="zh-CN" sz="2400" b="1" dirty="0">
                <a:latin typeface="Times New Roman" panose="02020603050405020304" pitchFamily="18" charset="0"/>
                <a:ea typeface="宋体" panose="02010600030101010101" pitchFamily="2" charset="-122"/>
              </a:rPr>
              <a:t>(</a:t>
            </a:r>
            <a:r>
              <a:rPr lang="zh-CN" altLang="en-US" sz="2400" b="1" dirty="0">
                <a:latin typeface="Times New Roman" panose="02020603050405020304" pitchFamily="18" charset="0"/>
                <a:ea typeface="宋体" panose="02010600030101010101" pitchFamily="2" charset="-122"/>
              </a:rPr>
              <a:t>或有相对运动的趋势</a:t>
            </a:r>
            <a:r>
              <a:rPr lang="en-US" altLang="zh-CN" sz="2400" b="1" dirty="0">
                <a:latin typeface="Times New Roman" panose="02020603050405020304" pitchFamily="18" charset="0"/>
                <a:ea typeface="宋体" panose="02010600030101010101" pitchFamily="2" charset="-122"/>
              </a:rPr>
              <a:t>);</a:t>
            </a:r>
            <a:r>
              <a:rPr lang="zh-CN" altLang="en-US" sz="2400" b="1" dirty="0">
                <a:latin typeface="Times New Roman" panose="02020603050405020304" pitchFamily="18" charset="0"/>
                <a:ea typeface="宋体" panose="02010600030101010101" pitchFamily="2" charset="-122"/>
              </a:rPr>
              <a:t>④接触面粗糙</a:t>
            </a:r>
            <a:r>
              <a:rPr lang="en-US" altLang="zh-CN" sz="2400" b="1" dirty="0">
                <a:latin typeface="Times New Roman" panose="02020603050405020304" pitchFamily="18" charset="0"/>
                <a:ea typeface="宋体" panose="02010600030101010101" pitchFamily="2" charset="-122"/>
              </a:rPr>
              <a:t>.</a:t>
            </a:r>
            <a:endParaRPr lang="zh-CN" altLang="en-US" sz="2400" b="1" dirty="0">
              <a:latin typeface="Times New Roman" panose="02020603050405020304" pitchFamily="18" charset="0"/>
              <a:ea typeface="宋体" panose="02010600030101010101" pitchFamily="2" charset="-122"/>
            </a:endParaRPr>
          </a:p>
        </p:txBody>
      </p:sp>
      <p:sp>
        <p:nvSpPr>
          <p:cNvPr id="9" name="矩形 8"/>
          <p:cNvSpPr/>
          <p:nvPr/>
        </p:nvSpPr>
        <p:spPr>
          <a:xfrm>
            <a:off x="828675" y="2809875"/>
            <a:ext cx="6505575" cy="1641475"/>
          </a:xfrm>
          <a:prstGeom prst="rect">
            <a:avLst/>
          </a:prstGeom>
          <a:noFill/>
          <a:ln w="9525">
            <a:noFill/>
          </a:ln>
        </p:spPr>
        <p:txBody>
          <a:bodyPr anchor="t">
            <a:spAutoFit/>
          </a:bodyPr>
          <a:p>
            <a:pPr eaLnBrk="0" hangingPunct="0">
              <a:lnSpc>
                <a:spcPct val="120000"/>
              </a:lnSpc>
            </a:pPr>
            <a:r>
              <a:rPr lang="zh-CN" altLang="en-US" sz="2800" b="1" dirty="0">
                <a:solidFill>
                  <a:srgbClr val="0066FF"/>
                </a:solidFill>
                <a:latin typeface="黑体" panose="02010609060101010101" pitchFamily="49" charset="-122"/>
                <a:ea typeface="黑体" panose="02010609060101010101" pitchFamily="49" charset="-122"/>
              </a:rPr>
              <a:t>作用点：</a:t>
            </a:r>
            <a:endParaRPr lang="en-US" altLang="zh-CN" sz="2800" b="1" dirty="0">
              <a:solidFill>
                <a:srgbClr val="0066FF"/>
              </a:solidFill>
              <a:latin typeface="黑体" panose="02010609060101010101" pitchFamily="49" charset="-122"/>
              <a:ea typeface="黑体" panose="02010609060101010101" pitchFamily="49" charset="-122"/>
            </a:endParaRPr>
          </a:p>
          <a:p>
            <a:pPr eaLnBrk="0" hangingPunct="0">
              <a:lnSpc>
                <a:spcPct val="120000"/>
              </a:lnSpc>
            </a:pPr>
            <a:r>
              <a:rPr lang="zh-CN" altLang="en-US" sz="2800" b="1" dirty="0">
                <a:solidFill>
                  <a:srgbClr val="0066FF"/>
                </a:solidFill>
                <a:latin typeface="黑体" panose="02010609060101010101" pitchFamily="49" charset="-122"/>
                <a:ea typeface="黑体" panose="02010609060101010101" pitchFamily="49" charset="-122"/>
              </a:rPr>
              <a:t>方向：</a:t>
            </a:r>
            <a:endParaRPr lang="zh-CN" altLang="en-US" sz="2800" b="1" dirty="0">
              <a:solidFill>
                <a:srgbClr val="0066FF"/>
              </a:solidFill>
              <a:latin typeface="黑体" panose="02010609060101010101" pitchFamily="49" charset="-122"/>
              <a:ea typeface="黑体" panose="02010609060101010101" pitchFamily="49" charset="-122"/>
            </a:endParaRPr>
          </a:p>
          <a:p>
            <a:pPr eaLnBrk="0" hangingPunct="0">
              <a:lnSpc>
                <a:spcPct val="120000"/>
              </a:lnSpc>
            </a:pPr>
            <a:r>
              <a:rPr lang="zh-CN" altLang="en-US" sz="2800" b="1" dirty="0">
                <a:solidFill>
                  <a:srgbClr val="0066FF"/>
                </a:solidFill>
                <a:latin typeface="黑体" panose="02010609060101010101" pitchFamily="49" charset="-122"/>
                <a:ea typeface="黑体" panose="02010609060101010101" pitchFamily="49" charset="-122"/>
              </a:rPr>
              <a:t>作用：</a:t>
            </a:r>
            <a:endParaRPr lang="zh-CN" altLang="en-US" sz="2800" b="1" dirty="0">
              <a:solidFill>
                <a:srgbClr val="0066FF"/>
              </a:solidFill>
              <a:latin typeface="黑体" panose="02010609060101010101" pitchFamily="49" charset="-122"/>
              <a:ea typeface="黑体" panose="02010609060101010101" pitchFamily="49" charset="-122"/>
            </a:endParaRPr>
          </a:p>
        </p:txBody>
      </p:sp>
      <p:sp>
        <p:nvSpPr>
          <p:cNvPr id="11" name="矩形 10"/>
          <p:cNvSpPr/>
          <p:nvPr/>
        </p:nvSpPr>
        <p:spPr>
          <a:xfrm>
            <a:off x="2112963" y="2882900"/>
            <a:ext cx="1713230" cy="460375"/>
          </a:xfrm>
          <a:prstGeom prst="rect">
            <a:avLst/>
          </a:prstGeom>
          <a:noFill/>
          <a:ln w="9525">
            <a:noFill/>
          </a:ln>
        </p:spPr>
        <p:txBody>
          <a:bodyPr wrap="none" anchor="t">
            <a:spAutoFit/>
          </a:bodyPr>
          <a:p>
            <a:pPr eaLnBrk="0" hangingPunct="0"/>
            <a:r>
              <a:rPr lang="zh-CN" altLang="en-US" sz="2400" b="1" dirty="0">
                <a:solidFill>
                  <a:srgbClr val="000000"/>
                </a:solidFill>
                <a:latin typeface="黑体" panose="02010609060101010101" pitchFamily="49" charset="-122"/>
                <a:ea typeface="黑体" panose="02010609060101010101" pitchFamily="49" charset="-122"/>
              </a:rPr>
              <a:t>在接触面上</a:t>
            </a:r>
            <a:endParaRPr lang="zh-CN" altLang="en-US" sz="2400" b="1" dirty="0">
              <a:solidFill>
                <a:srgbClr val="000000"/>
              </a:solidFill>
              <a:latin typeface="黑体" panose="02010609060101010101" pitchFamily="49" charset="-122"/>
              <a:ea typeface="黑体" panose="02010609060101010101" pitchFamily="49" charset="-122"/>
            </a:endParaRPr>
          </a:p>
        </p:txBody>
      </p:sp>
      <p:sp>
        <p:nvSpPr>
          <p:cNvPr id="13" name="矩形 12"/>
          <p:cNvSpPr/>
          <p:nvPr/>
        </p:nvSpPr>
        <p:spPr>
          <a:xfrm>
            <a:off x="1790700" y="3403600"/>
            <a:ext cx="2937510" cy="460375"/>
          </a:xfrm>
          <a:prstGeom prst="rect">
            <a:avLst/>
          </a:prstGeom>
          <a:noFill/>
          <a:ln w="9525">
            <a:noFill/>
          </a:ln>
        </p:spPr>
        <p:txBody>
          <a:bodyPr wrap="none" anchor="t">
            <a:spAutoFit/>
          </a:bodyPr>
          <a:p>
            <a:pPr eaLnBrk="0" hangingPunct="0"/>
            <a:r>
              <a:rPr lang="zh-CN" altLang="en-US" sz="2400" b="1" dirty="0">
                <a:solidFill>
                  <a:srgbClr val="000000"/>
                </a:solidFill>
                <a:latin typeface="黑体" panose="02010609060101010101" pitchFamily="49" charset="-122"/>
                <a:ea typeface="黑体" panose="02010609060101010101" pitchFamily="49" charset="-122"/>
              </a:rPr>
              <a:t>与相对运动方向相反</a:t>
            </a:r>
            <a:endParaRPr lang="zh-CN" altLang="en-US" sz="1600" dirty="0">
              <a:latin typeface="Arial" panose="020B0604020202020204" pitchFamily="34" charset="0"/>
              <a:ea typeface="宋体" panose="02010600030101010101" pitchFamily="2" charset="-122"/>
            </a:endParaRPr>
          </a:p>
        </p:txBody>
      </p:sp>
      <p:sp>
        <p:nvSpPr>
          <p:cNvPr id="15" name="矩形 14"/>
          <p:cNvSpPr/>
          <p:nvPr/>
        </p:nvSpPr>
        <p:spPr>
          <a:xfrm>
            <a:off x="1771650" y="3887788"/>
            <a:ext cx="6138863" cy="460375"/>
          </a:xfrm>
          <a:prstGeom prst="rect">
            <a:avLst/>
          </a:prstGeom>
          <a:noFill/>
          <a:ln w="9525">
            <a:noFill/>
          </a:ln>
        </p:spPr>
        <p:txBody>
          <a:bodyPr anchor="t">
            <a:spAutoFit/>
          </a:bodyPr>
          <a:p>
            <a:pPr eaLnBrk="0" hangingPunct="0"/>
            <a:r>
              <a:rPr lang="zh-CN" altLang="en-US" sz="2400" b="1" dirty="0">
                <a:solidFill>
                  <a:srgbClr val="000000"/>
                </a:solidFill>
                <a:latin typeface="黑体" panose="02010609060101010101" pitchFamily="49" charset="-122"/>
                <a:ea typeface="黑体" panose="02010609060101010101" pitchFamily="49" charset="-122"/>
              </a:rPr>
              <a:t>阻碍物体的相对运动（有利也有弊）</a:t>
            </a:r>
            <a:endParaRPr lang="zh-CN" altLang="en-US" sz="1600" dirty="0">
              <a:latin typeface="Arial" panose="020B0604020202020204" pitchFamily="34" charset="0"/>
              <a:ea typeface="宋体" panose="02010600030101010101" pitchFamily="2" charset="-122"/>
            </a:endParaRPr>
          </a:p>
        </p:txBody>
      </p:sp>
      <p:sp>
        <p:nvSpPr>
          <p:cNvPr id="12" name="文本框 11"/>
          <p:cNvSpPr txBox="1"/>
          <p:nvPr/>
        </p:nvSpPr>
        <p:spPr>
          <a:xfrm>
            <a:off x="846138" y="4329113"/>
            <a:ext cx="1990725" cy="953135"/>
          </a:xfrm>
          <a:prstGeom prst="rect">
            <a:avLst/>
          </a:prstGeom>
          <a:noFill/>
          <a:ln w="9525">
            <a:noFill/>
          </a:ln>
        </p:spPr>
        <p:txBody>
          <a:bodyPr anchor="t">
            <a:spAutoFit/>
          </a:bodyPr>
          <a:p>
            <a:pPr defTabSz="914400" eaLnBrk="0" hangingPunct="0"/>
            <a:r>
              <a:rPr lang="zh-CN" altLang="en-US" sz="2800" b="1" dirty="0">
                <a:solidFill>
                  <a:srgbClr val="0066FF"/>
                </a:solidFill>
                <a:latin typeface="Times New Roman" panose="02020603050405020304" pitchFamily="18" charset="0"/>
                <a:ea typeface="宋体" panose="02010600030101010101" pitchFamily="2" charset="-122"/>
              </a:rPr>
              <a:t>影响其大小的因素：</a:t>
            </a:r>
            <a:endParaRPr lang="zh-CN" altLang="en-US" sz="2800" b="1" dirty="0">
              <a:solidFill>
                <a:srgbClr val="0066FF"/>
              </a:solidFill>
              <a:latin typeface="Times New Roman" panose="02020603050405020304" pitchFamily="18" charset="0"/>
              <a:ea typeface="宋体" panose="02010600030101010101" pitchFamily="2" charset="-122"/>
            </a:endParaRPr>
          </a:p>
        </p:txBody>
      </p:sp>
      <p:sp>
        <p:nvSpPr>
          <p:cNvPr id="5" name="矩形 4"/>
          <p:cNvSpPr/>
          <p:nvPr/>
        </p:nvSpPr>
        <p:spPr>
          <a:xfrm>
            <a:off x="2733675" y="4384675"/>
            <a:ext cx="3013710" cy="977265"/>
          </a:xfrm>
          <a:prstGeom prst="rect">
            <a:avLst/>
          </a:prstGeom>
        </p:spPr>
        <p:txBody>
          <a:bodyPr wrap="none">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sym typeface="+mn-ea"/>
              </a:rPr>
              <a:t>①压力大小；</a:t>
            </a:r>
            <a:endParaRPr kumimoji="0" lang="en-US" altLang="zh-CN" sz="2400" b="1" i="0" u="none" strike="noStrike" kern="1200" cap="none" spc="0" normalizeH="0" baseline="0" noProof="0" dirty="0">
              <a:ln>
                <a:noFill/>
              </a:ln>
              <a:solidFill>
                <a:schemeClr val="tx1"/>
              </a:solidFill>
              <a:effectLst/>
              <a:uLnTx/>
              <a:uFillTx/>
              <a:latin typeface="+mn-lt"/>
              <a:ea typeface="+mn-ea"/>
              <a:cs typeface="+mn-cs"/>
              <a:sym typeface="+mn-ea"/>
            </a:endParaRPr>
          </a:p>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sym typeface="+mn-ea"/>
              </a:rPr>
              <a:t>②接触面的粗糙程度</a:t>
            </a:r>
            <a:r>
              <a:rPr kumimoji="0" lang="en-US" altLang="zh-CN" sz="2400" b="1" i="0" u="none" strike="noStrike" kern="1200" cap="none" spc="0" normalizeH="0" baseline="0" noProof="0" dirty="0">
                <a:ln>
                  <a:noFill/>
                </a:ln>
                <a:solidFill>
                  <a:schemeClr val="tx1"/>
                </a:solidFill>
                <a:effectLst/>
                <a:uLnTx/>
                <a:uFillTx/>
                <a:latin typeface="+mn-lt"/>
                <a:ea typeface="+mn-ea"/>
                <a:cs typeface="+mn-cs"/>
                <a:sym typeface="+mn-ea"/>
              </a:rPr>
              <a:t>.</a:t>
            </a:r>
            <a:endParaRPr kumimoji="0" lang="zh-CN" altLang="en-US" sz="2400" b="1" i="0" u="none" strike="noStrike" kern="1200" cap="none" spc="0" normalizeH="0" baseline="0" noProof="0" dirty="0">
              <a:ln>
                <a:noFill/>
              </a:ln>
              <a:solidFill>
                <a:schemeClr val="tx1"/>
              </a:solidFill>
              <a:effectLst/>
              <a:uLnTx/>
              <a:uFillTx/>
              <a:latin typeface="+mn-lt"/>
              <a:ea typeface="+mn-ea"/>
              <a:cs typeface="+mn-cs"/>
              <a:sym typeface="+mn-ea"/>
            </a:endParaRPr>
          </a:p>
        </p:txBody>
      </p:sp>
      <p:grpSp>
        <p:nvGrpSpPr>
          <p:cNvPr id="36877" name="组合 12"/>
          <p:cNvGrpSpPr/>
          <p:nvPr/>
        </p:nvGrpSpPr>
        <p:grpSpPr>
          <a:xfrm>
            <a:off x="77788" y="285750"/>
            <a:ext cx="3935412" cy="543821"/>
            <a:chOff x="74015" y="74805"/>
            <a:chExt cx="3936011" cy="543524"/>
          </a:xfrm>
        </p:grpSpPr>
        <p:grpSp>
          <p:nvGrpSpPr>
            <p:cNvPr id="16"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18"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9" name="圆角矩形 5"/>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0"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课堂教学展示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17" name="TextBox 3"/>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教学板书</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9">
                                            <p:txEl>
                                              <p:charRg st="0" end="5"/>
                                            </p:txEl>
                                          </p:spTgt>
                                        </p:tgtEl>
                                        <p:attrNameLst>
                                          <p:attrName>style.visibility</p:attrName>
                                        </p:attrNameLst>
                                      </p:cBhvr>
                                      <p:to>
                                        <p:strVal val="visible"/>
                                      </p:to>
                                    </p:set>
                                    <p:animEffect transition="in" filter="wipe(left)">
                                      <p:cBhvr>
                                        <p:cTn id="23" dur="500"/>
                                        <p:tgtEl>
                                          <p:spTgt spid="9">
                                            <p:txEl>
                                              <p:charRg st="0" end="5"/>
                                            </p:txEl>
                                          </p:spTgt>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9">
                                            <p:txEl>
                                              <p:charRg st="5" end="9"/>
                                            </p:txEl>
                                          </p:spTgt>
                                        </p:tgtEl>
                                        <p:attrNameLst>
                                          <p:attrName>style.visibility</p:attrName>
                                        </p:attrNameLst>
                                      </p:cBhvr>
                                      <p:to>
                                        <p:strVal val="visible"/>
                                      </p:to>
                                    </p:set>
                                    <p:animEffect transition="in" filter="wipe(left)">
                                      <p:cBhvr>
                                        <p:cTn id="27" dur="500"/>
                                        <p:tgtEl>
                                          <p:spTgt spid="9">
                                            <p:txEl>
                                              <p:charRg st="5" end="9"/>
                                            </p:txEl>
                                          </p:spTgt>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9">
                                            <p:txEl>
                                              <p:charRg st="9" end="13"/>
                                            </p:txEl>
                                          </p:spTgt>
                                        </p:tgtEl>
                                        <p:attrNameLst>
                                          <p:attrName>style.visibility</p:attrName>
                                        </p:attrNameLst>
                                      </p:cBhvr>
                                      <p:to>
                                        <p:strVal val="visible"/>
                                      </p:to>
                                    </p:set>
                                    <p:animEffect transition="in" filter="wipe(left)">
                                      <p:cBhvr>
                                        <p:cTn id="31" dur="500"/>
                                        <p:tgtEl>
                                          <p:spTgt spid="9">
                                            <p:txEl>
                                              <p:charRg st="9" end="1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5">
                                            <p:txEl>
                                              <p:charRg st="0" end="7"/>
                                            </p:txEl>
                                          </p:spTgt>
                                        </p:tgtEl>
                                        <p:attrNameLst>
                                          <p:attrName>style.visibility</p:attrName>
                                        </p:attrNameLst>
                                      </p:cBhvr>
                                      <p:to>
                                        <p:strVal val="visible"/>
                                      </p:to>
                                    </p:set>
                                    <p:animEffect transition="in" filter="wipe(left)">
                                      <p:cBhvr>
                                        <p:cTn id="53" dur="500"/>
                                        <p:tgtEl>
                                          <p:spTgt spid="5">
                                            <p:txEl>
                                              <p:charRg st="0" end="7"/>
                                            </p:txEl>
                                          </p:spTgt>
                                        </p:tgtEl>
                                      </p:cBhvr>
                                    </p:animEffect>
                                  </p:childTnLst>
                                </p:cTn>
                              </p:par>
                            </p:childTnLst>
                          </p:cTn>
                        </p:par>
                        <p:par>
                          <p:cTn id="54" fill="hold">
                            <p:stCondLst>
                              <p:cond delay="500"/>
                            </p:stCondLst>
                            <p:childTnLst>
                              <p:par>
                                <p:cTn id="55" presetID="22" presetClass="entr" presetSubtype="8" fill="hold" nodeType="afterEffect">
                                  <p:stCondLst>
                                    <p:cond delay="0"/>
                                  </p:stCondLst>
                                  <p:childTnLst>
                                    <p:set>
                                      <p:cBhvr>
                                        <p:cTn id="56" dur="1" fill="hold">
                                          <p:stCondLst>
                                            <p:cond delay="0"/>
                                          </p:stCondLst>
                                        </p:cTn>
                                        <p:tgtEl>
                                          <p:spTgt spid="5">
                                            <p:txEl>
                                              <p:charRg st="7" end="18"/>
                                            </p:txEl>
                                          </p:spTgt>
                                        </p:tgtEl>
                                        <p:attrNameLst>
                                          <p:attrName>style.visibility</p:attrName>
                                        </p:attrNameLst>
                                      </p:cBhvr>
                                      <p:to>
                                        <p:strVal val="visible"/>
                                      </p:to>
                                    </p:set>
                                    <p:animEffect transition="in" filter="wipe(left)">
                                      <p:cBhvr>
                                        <p:cTn id="57" dur="500"/>
                                        <p:tgtEl>
                                          <p:spTgt spid="5">
                                            <p:txEl>
                                              <p:charRg st="7"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1" grpId="0"/>
      <p:bldP spid="13" grpId="0"/>
      <p:bldP spid="15"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889" name="组合 12"/>
          <p:cNvGrpSpPr/>
          <p:nvPr/>
        </p:nvGrpSpPr>
        <p:grpSpPr>
          <a:xfrm>
            <a:off x="74613" y="520700"/>
            <a:ext cx="3935412" cy="543821"/>
            <a:chOff x="74015" y="74805"/>
            <a:chExt cx="3936011" cy="543524"/>
          </a:xfrm>
        </p:grpSpPr>
        <p:grpSp>
          <p:nvGrpSpPr>
            <p:cNvPr id="28"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29"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 name="圆角矩形 29"/>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1"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课堂教学展示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32" name="TextBox 14"/>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课堂小结</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2" name="文本框 1"/>
          <p:cNvSpPr txBox="1"/>
          <p:nvPr/>
        </p:nvSpPr>
        <p:spPr>
          <a:xfrm>
            <a:off x="552450" y="1574800"/>
            <a:ext cx="8058150" cy="2306955"/>
          </a:xfrm>
          <a:prstGeom prst="rect">
            <a:avLst/>
          </a:prstGeom>
          <a:solidFill>
            <a:schemeClr val="accent3">
              <a:lumMod val="20000"/>
              <a:lumOff val="80000"/>
            </a:schemeClr>
          </a:solidFill>
        </p:spPr>
        <p:txBody>
          <a:bodyPr>
            <a:spAutoFit/>
          </a:bodyPr>
          <a:lstStyle/>
          <a:p>
            <a:pPr marR="0" defTabSz="914400" eaLnBrk="0" hangingPunct="0">
              <a:lnSpc>
                <a:spcPct val="150000"/>
              </a:lnSpc>
              <a:buClrTx/>
              <a:buSzTx/>
              <a:buFontTx/>
              <a:defRPr/>
            </a:pPr>
            <a:r>
              <a:rPr kumimoji="0" lang="zh-CN" altLang="en-US" sz="3200" b="1" kern="100" cap="none" spc="0" normalizeH="0" baseline="0" noProof="0" dirty="0">
                <a:solidFill>
                  <a:srgbClr val="00B0F0"/>
                </a:solidFill>
                <a:latin typeface="+mj-lt"/>
                <a:ea typeface="+mn-ea"/>
                <a:cs typeface="+mn-cs"/>
                <a:sym typeface="+mn-ea"/>
              </a:rPr>
              <a:t>        滑动摩擦力</a:t>
            </a:r>
            <a:r>
              <a:rPr kumimoji="0" lang="zh-CN" altLang="en-US" sz="3200" b="1" kern="100" cap="none" spc="0" normalizeH="0" baseline="0" noProof="0" dirty="0">
                <a:latin typeface="+mj-lt"/>
                <a:ea typeface="+mn-ea"/>
                <a:cs typeface="+mn-cs"/>
                <a:sym typeface="+mn-ea"/>
              </a:rPr>
              <a:t>与</a:t>
            </a:r>
            <a:r>
              <a:rPr kumimoji="0" lang="zh-CN" altLang="en-US" sz="3200" b="1" kern="100" cap="none" spc="0" normalizeH="0" baseline="0" noProof="0" dirty="0">
                <a:solidFill>
                  <a:srgbClr val="FF0000"/>
                </a:solidFill>
                <a:latin typeface="+mj-lt"/>
                <a:ea typeface="+mn-ea"/>
                <a:cs typeface="+mn-cs"/>
                <a:sym typeface="+mn-ea"/>
              </a:rPr>
              <a:t>接触面的粗糙程度</a:t>
            </a:r>
            <a:r>
              <a:rPr kumimoji="0" lang="zh-CN" altLang="en-US" sz="3200" b="1" kern="100" cap="none" spc="0" normalizeH="0" baseline="0" noProof="0" dirty="0">
                <a:latin typeface="+mj-lt"/>
                <a:ea typeface="+mn-ea"/>
                <a:cs typeface="+mn-cs"/>
                <a:sym typeface="+mn-ea"/>
              </a:rPr>
              <a:t>和</a:t>
            </a:r>
            <a:r>
              <a:rPr kumimoji="0" lang="zh-CN" altLang="en-US" sz="3200" b="1" kern="100" cap="none" spc="0" normalizeH="0" baseline="0" noProof="0" dirty="0">
                <a:solidFill>
                  <a:srgbClr val="FF0000"/>
                </a:solidFill>
                <a:latin typeface="+mj-lt"/>
                <a:ea typeface="+mn-ea"/>
                <a:cs typeface="+mn-cs"/>
                <a:sym typeface="+mn-ea"/>
              </a:rPr>
              <a:t>压力的大小</a:t>
            </a:r>
            <a:r>
              <a:rPr kumimoji="0" lang="zh-CN" altLang="en-US" sz="3200" b="1" kern="100" cap="none" spc="0" normalizeH="0" baseline="0" noProof="0" dirty="0">
                <a:latin typeface="+mj-lt"/>
                <a:ea typeface="+mn-ea"/>
                <a:cs typeface="+mn-cs"/>
                <a:sym typeface="+mn-ea"/>
              </a:rPr>
              <a:t>有关，而</a:t>
            </a:r>
            <a:r>
              <a:rPr kumimoji="0" lang="zh-CN" altLang="en-US" sz="3200" b="1" kern="100" cap="none" spc="0" normalizeH="0" baseline="0" noProof="0" dirty="0">
                <a:solidFill>
                  <a:srgbClr val="00B0F0"/>
                </a:solidFill>
                <a:latin typeface="+mj-lt"/>
                <a:ea typeface="+mn-ea"/>
                <a:cs typeface="+mn-cs"/>
                <a:sym typeface="+mn-ea"/>
              </a:rPr>
              <a:t>静摩擦力</a:t>
            </a:r>
            <a:r>
              <a:rPr kumimoji="0" lang="zh-CN" altLang="en-US" sz="3200" b="1" kern="100" cap="none" spc="0" normalizeH="0" baseline="0" noProof="0" dirty="0">
                <a:latin typeface="+mj-lt"/>
                <a:ea typeface="+mn-ea"/>
                <a:cs typeface="+mn-cs"/>
                <a:sym typeface="+mn-ea"/>
              </a:rPr>
              <a:t>的大小应从平衡力方面考虑</a:t>
            </a:r>
            <a:r>
              <a:rPr kumimoji="0" lang="en-US" altLang="zh-CN" sz="3200" b="1" kern="100" cap="none" spc="0" normalizeH="0" baseline="0" noProof="0" dirty="0">
                <a:latin typeface="+mj-lt"/>
                <a:ea typeface="+mn-ea"/>
                <a:cs typeface="+mn-cs"/>
                <a:sym typeface="+mn-ea"/>
              </a:rPr>
              <a:t>.</a:t>
            </a:r>
            <a:endParaRPr kumimoji="0" lang="zh-CN" altLang="en-US" sz="3200" b="1" kern="100" cap="none" spc="0" normalizeH="0" baseline="0" noProof="0" dirty="0">
              <a:latin typeface="+mj-lt"/>
              <a:ea typeface="+mn-ea"/>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000000"/>
                                          </p:val>
                                        </p:tav>
                                        <p:tav tm="100000">
                                          <p:val>
                                            <p:strVal val="#ppt_w"/>
                                          </p:val>
                                        </p:tav>
                                      </p:tavLst>
                                    </p:anim>
                                    <p:anim calcmode="lin" valueType="num">
                                      <p:cBhvr>
                                        <p:cTn id="8" dur="1000" fill="hold"/>
                                        <p:tgtEl>
                                          <p:spTgt spid="2"/>
                                        </p:tgtEl>
                                        <p:attrNameLst>
                                          <p:attrName>ppt_h</p:attrName>
                                        </p:attrNameLst>
                                      </p:cBhvr>
                                      <p:tavLst>
                                        <p:tav tm="0">
                                          <p:val>
                                            <p:fltVal val="0.000000"/>
                                          </p:val>
                                        </p:tav>
                                        <p:tav tm="100000">
                                          <p:val>
                                            <p:strVal val="#ppt_h"/>
                                          </p:val>
                                        </p:tav>
                                      </p:tavLst>
                                    </p:anim>
                                    <p:anim calcmode="lin" valueType="num">
                                      <p:cBhvr>
                                        <p:cTn id="9" dur="1000" fill="hold"/>
                                        <p:tgtEl>
                                          <p:spTgt spid="2"/>
                                        </p:tgtEl>
                                        <p:attrNameLst>
                                          <p:attrName>style.rotation</p:attrName>
                                        </p:attrNameLst>
                                      </p:cBhvr>
                                      <p:tavLst>
                                        <p:tav tm="0">
                                          <p:val>
                                            <p:fltVal val="90.000000"/>
                                          </p:val>
                                        </p:tav>
                                        <p:tav tm="100000">
                                          <p:val>
                                            <p:fltVal val="0.00000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8913" name="组合 12"/>
          <p:cNvGrpSpPr/>
          <p:nvPr/>
        </p:nvGrpSpPr>
        <p:grpSpPr>
          <a:xfrm>
            <a:off x="74613" y="360363"/>
            <a:ext cx="3935412" cy="543821"/>
            <a:chOff x="74015" y="74805"/>
            <a:chExt cx="3936011" cy="543524"/>
          </a:xfrm>
        </p:grpSpPr>
        <p:grpSp>
          <p:nvGrpSpPr>
            <p:cNvPr id="3"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5"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6" name="圆角矩形 5"/>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课后反馈总结</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4" name="TextBox 3"/>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布置作业</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38916" name="Rectangle 2"/>
          <p:cNvSpPr/>
          <p:nvPr/>
        </p:nvSpPr>
        <p:spPr>
          <a:xfrm>
            <a:off x="1958975" y="1695450"/>
            <a:ext cx="5972175" cy="1830388"/>
          </a:xfrm>
          <a:prstGeom prst="rect">
            <a:avLst/>
          </a:prstGeom>
          <a:noFill/>
          <a:ln w="9525">
            <a:noFill/>
          </a:ln>
        </p:spPr>
        <p:txBody>
          <a:bodyPr anchor="t"/>
          <a:p>
            <a:pPr marL="342900" indent="-342900">
              <a:lnSpc>
                <a:spcPct val="150000"/>
              </a:lnSpc>
              <a:spcBef>
                <a:spcPct val="20000"/>
              </a:spcBef>
            </a:pPr>
            <a:r>
              <a:rPr lang="en-US" altLang="zh-CN" sz="3200" b="1" dirty="0">
                <a:solidFill>
                  <a:srgbClr val="000000"/>
                </a:solidFill>
                <a:latin typeface="Times New Roman" panose="02020603050405020304" pitchFamily="18" charset="0"/>
                <a:ea typeface="黑体" panose="02010609060101010101" pitchFamily="49" charset="-122"/>
              </a:rPr>
              <a:t>1.</a:t>
            </a:r>
            <a:r>
              <a:rPr lang="zh-CN" altLang="en-US" sz="3200" b="1" dirty="0">
                <a:solidFill>
                  <a:srgbClr val="000000"/>
                </a:solidFill>
                <a:latin typeface="Times New Roman" panose="02020603050405020304" pitchFamily="18" charset="0"/>
                <a:ea typeface="黑体" panose="02010609060101010101" pitchFamily="49" charset="-122"/>
              </a:rPr>
              <a:t>从课后习题中选取；</a:t>
            </a:r>
            <a:endParaRPr lang="zh-CN" altLang="en-US" sz="3200" b="1" dirty="0">
              <a:solidFill>
                <a:srgbClr val="000000"/>
              </a:solidFill>
              <a:latin typeface="Times New Roman" panose="02020603050405020304" pitchFamily="18" charset="0"/>
              <a:ea typeface="黑体" panose="02010609060101010101" pitchFamily="49" charset="-122"/>
            </a:endParaRPr>
          </a:p>
          <a:p>
            <a:pPr marL="342900" indent="-342900">
              <a:lnSpc>
                <a:spcPct val="150000"/>
              </a:lnSpc>
              <a:spcBef>
                <a:spcPct val="20000"/>
              </a:spcBef>
            </a:pPr>
            <a:r>
              <a:rPr lang="en-US" altLang="zh-CN" sz="3200" b="1" dirty="0">
                <a:solidFill>
                  <a:srgbClr val="000000"/>
                </a:solidFill>
                <a:latin typeface="Times New Roman" panose="02020603050405020304" pitchFamily="18" charset="0"/>
                <a:ea typeface="黑体" panose="02010609060101010101" pitchFamily="49" charset="-122"/>
              </a:rPr>
              <a:t>2.</a:t>
            </a:r>
            <a:r>
              <a:rPr lang="zh-CN" altLang="en-US" sz="3200" b="1" dirty="0">
                <a:solidFill>
                  <a:srgbClr val="000000"/>
                </a:solidFill>
                <a:latin typeface="Times New Roman" panose="02020603050405020304" pitchFamily="18" charset="0"/>
                <a:ea typeface="黑体" panose="02010609060101010101" pitchFamily="49" charset="-122"/>
              </a:rPr>
              <a:t>完成练习册本课时的习题。</a:t>
            </a:r>
            <a:endParaRPr lang="zh-CN" altLang="en-US" sz="3200" b="1" dirty="0">
              <a:solidFill>
                <a:srgbClr val="000000"/>
              </a:solidFill>
              <a:latin typeface="Times New Roman" panose="02020603050405020304" pitchFamily="18" charset="0"/>
              <a:ea typeface="黑体" panose="02010609060101010101" pitchFamily="49" charset="-122"/>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9937" name="组合 12"/>
          <p:cNvGrpSpPr/>
          <p:nvPr/>
        </p:nvGrpSpPr>
        <p:grpSpPr>
          <a:xfrm>
            <a:off x="74613" y="360363"/>
            <a:ext cx="3935412" cy="543821"/>
            <a:chOff x="74015" y="74805"/>
            <a:chExt cx="3936011" cy="543524"/>
          </a:xfrm>
        </p:grpSpPr>
        <p:grpSp>
          <p:nvGrpSpPr>
            <p:cNvPr id="3"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5"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6" name="圆角矩形 5"/>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课后反馈总结</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4" name="TextBox 3"/>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教学反思</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10" name="圆角矩形 9"/>
          <p:cNvSpPr/>
          <p:nvPr/>
        </p:nvSpPr>
        <p:spPr>
          <a:xfrm>
            <a:off x="415925" y="1138238"/>
            <a:ext cx="8315325" cy="3729038"/>
          </a:xfrm>
          <a:prstGeom prst="roundRect">
            <a:avLst>
              <a:gd name="adj" fmla="val 9614"/>
            </a:avLst>
          </a:prstGeom>
          <a:solidFill>
            <a:schemeClr val="bg1"/>
          </a:solidFill>
          <a:ln w="19050">
            <a:solidFill>
              <a:srgbClr val="00B0F0"/>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Rectangle 2"/>
          <p:cNvSpPr>
            <a:spLocks noChangeArrowheads="1"/>
          </p:cNvSpPr>
          <p:nvPr/>
        </p:nvSpPr>
        <p:spPr bwMode="auto">
          <a:xfrm>
            <a:off x="512763" y="1246188"/>
            <a:ext cx="8218488"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457200" eaLnBrk="0" hangingPunct="0">
              <a:spcBef>
                <a:spcPct val="20000"/>
              </a:spcBef>
              <a:defRPr sz="2400" b="1">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defRPr>
            </a:lvl9pPr>
          </a:lstStyle>
          <a:p>
            <a:pPr marL="0" marR="0" lvl="0" indent="72009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擦力是日常生活中的常见力，与我们息息相关，但学生对于摩擦力的理论却知之甚少</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这节课教学的内容主要是引导学生了解摩擦力，探究影响摩擦力大小的因素，并通过实验探究活动及自主学习活动提高学习物理和应用物理的能力</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本节课的重点</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也是难点</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在“探究影响摩擦力的大小因素”实验上</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采用的突破方法</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控制变量法，运用二力平衡原理来间接测量摩擦力大小</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r>
              <a:rPr kumimoji="0" lang="zh-CN" altLang="en-US" sz="2400" b="1" i="0" u="none" strike="noStrike" kern="1200" cap="none" spc="0" normalizeH="0" baseline="0" noProof="0" dirty="0">
                <a:ln>
                  <a:noFill/>
                </a:ln>
                <a:solidFill>
                  <a:srgbClr val="000000"/>
                </a:solidFill>
                <a:effectLst/>
                <a:uLnTx/>
                <a:uFillTx/>
                <a:latin typeface="+mn-lt"/>
                <a:ea typeface="+mj-ea"/>
                <a:cs typeface="+mn-cs"/>
                <a:sym typeface="+mn-ea"/>
              </a:rPr>
              <a:t>其中重点又放在如何设计实验、进行实验、设计表格、记录数据，当实验设计好了，分析概括，得出结论自然就容易了</a:t>
            </a:r>
            <a:r>
              <a:rPr kumimoji="0" lang="en-US" altLang="zh-CN" sz="2400" b="1" i="0" u="none" strike="noStrike" kern="1200" cap="none" spc="0" normalizeH="0" baseline="0" noProof="0" dirty="0">
                <a:ln>
                  <a:noFill/>
                </a:ln>
                <a:solidFill>
                  <a:srgbClr val="000000"/>
                </a:solidFill>
                <a:effectLst/>
                <a:uLnTx/>
                <a:uFillTx/>
                <a:latin typeface="+mn-lt"/>
                <a:ea typeface="+mj-ea"/>
                <a:cs typeface="+mn-cs"/>
                <a:sym typeface="+mn-ea"/>
              </a:rPr>
              <a:t>.</a:t>
            </a:r>
            <a:endParaRPr kumimoji="0" lang="zh-CN" sz="2400" b="1" i="0" u="none" strike="noStrike" kern="1200" cap="none" spc="0" normalizeH="0" baseline="0" noProof="0" dirty="0">
              <a:ln>
                <a:noFill/>
              </a:ln>
              <a:solidFill>
                <a:srgbClr val="000000"/>
              </a:solidFill>
              <a:effectLst/>
              <a:uLnTx/>
              <a:uFillTx/>
              <a:latin typeface="+mn-lt"/>
              <a:ea typeface="+mj-ea"/>
              <a:cs typeface="+mn-cs"/>
              <a:sym typeface="+mn-ea"/>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3811588" y="420688"/>
            <a:ext cx="4827588" cy="521970"/>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tx1"/>
                </a:solidFill>
                <a:effectLst/>
                <a:uLnTx/>
                <a:uFillTx/>
                <a:latin typeface="+mj-lt"/>
                <a:ea typeface="黑体" panose="02010609060101010101" pitchFamily="49" charset="-122"/>
                <a:cs typeface="+mn-cs"/>
                <a:sym typeface="+mn-ea"/>
              </a:rPr>
              <a:t>（见教材</a:t>
            </a:r>
            <a:r>
              <a:rPr kumimoji="0" lang="en-US" altLang="zh-CN" sz="2800" b="1" i="0" u="none" strike="noStrike" kern="1200" cap="none" spc="0" normalizeH="0" baseline="0" noProof="0" dirty="0">
                <a:ln>
                  <a:noFill/>
                </a:ln>
                <a:solidFill>
                  <a:schemeClr val="tx1"/>
                </a:solidFill>
                <a:effectLst/>
                <a:uLnTx/>
                <a:uFillTx/>
                <a:latin typeface="+mj-lt"/>
                <a:ea typeface="黑体" panose="02010609060101010101" pitchFamily="49" charset="-122"/>
                <a:cs typeface="+mn-cs"/>
                <a:sym typeface="+mn-ea"/>
              </a:rPr>
              <a:t>P</a:t>
            </a:r>
            <a:r>
              <a:rPr kumimoji="0" lang="en-US" altLang="zh-CN" sz="2800" b="1" i="0" u="none" strike="noStrike" kern="1200" cap="none" spc="0" normalizeH="0" baseline="-25000" noProof="0" dirty="0">
                <a:ln>
                  <a:noFill/>
                </a:ln>
                <a:solidFill>
                  <a:schemeClr val="tx1"/>
                </a:solidFill>
                <a:effectLst/>
                <a:uLnTx/>
                <a:uFillTx/>
                <a:latin typeface="+mj-lt"/>
                <a:ea typeface="黑体" panose="02010609060101010101" pitchFamily="49" charset="-122"/>
                <a:cs typeface="+mn-cs"/>
                <a:sym typeface="+mn-ea"/>
              </a:rPr>
              <a:t>26</a:t>
            </a:r>
            <a:r>
              <a:rPr kumimoji="0" lang="zh-CN" altLang="en-US" sz="2800" b="1" i="0" u="none" strike="noStrike" kern="1200" cap="none" spc="0" normalizeH="0" baseline="0" noProof="0" dirty="0">
                <a:ln>
                  <a:noFill/>
                </a:ln>
                <a:solidFill>
                  <a:schemeClr val="tx1"/>
                </a:solidFill>
                <a:effectLst/>
                <a:uLnTx/>
                <a:uFillTx/>
                <a:latin typeface="+mj-lt"/>
                <a:ea typeface="黑体" panose="02010609060101010101" pitchFamily="49" charset="-122"/>
                <a:cs typeface="+mn-cs"/>
                <a:sym typeface="+mn-ea"/>
              </a:rPr>
              <a:t>）</a:t>
            </a:r>
            <a:endParaRPr kumimoji="0" lang="zh-CN" altLang="en-US" sz="2800" b="1" i="0" u="none" strike="noStrike" kern="1200" cap="none" spc="0" normalizeH="0" baseline="0" noProof="0" dirty="0">
              <a:ln>
                <a:noFill/>
              </a:ln>
              <a:solidFill>
                <a:schemeClr val="tx1"/>
              </a:solidFill>
              <a:effectLst/>
              <a:uLnTx/>
              <a:uFillTx/>
              <a:latin typeface="+mj-lt"/>
              <a:ea typeface="黑体" panose="02010609060101010101" pitchFamily="49" charset="-122"/>
              <a:cs typeface="+mn-cs"/>
              <a:sym typeface="+mn-ea"/>
            </a:endParaRPr>
          </a:p>
        </p:txBody>
      </p:sp>
      <p:grpSp>
        <p:nvGrpSpPr>
          <p:cNvPr id="40962" name="组合 11"/>
          <p:cNvGrpSpPr/>
          <p:nvPr/>
        </p:nvGrpSpPr>
        <p:grpSpPr>
          <a:xfrm>
            <a:off x="74613" y="360363"/>
            <a:ext cx="3935412" cy="543821"/>
            <a:chOff x="74015" y="74805"/>
            <a:chExt cx="3936011" cy="543524"/>
          </a:xfrm>
        </p:grpSpPr>
        <p:grpSp>
          <p:nvGrpSpPr>
            <p:cNvPr id="13" name="组合 15"/>
            <p:cNvGrpSpPr/>
            <p:nvPr/>
          </p:nvGrpSpPr>
          <p:grpSpPr bwMode="auto">
            <a:xfrm>
              <a:off x="74015" y="84330"/>
              <a:ext cx="3781341" cy="533999"/>
              <a:chOff x="419929" y="547615"/>
              <a:chExt cx="2992206" cy="533983"/>
            </a:xfrm>
            <a:effectLst>
              <a:outerShdw blurRad="50800" dist="38100" dir="5400000" algn="t" rotWithShape="0">
                <a:prstClr val="black">
                  <a:alpha val="40000"/>
                </a:prstClr>
              </a:outerShdw>
            </a:effectLst>
          </p:grpSpPr>
          <p:sp>
            <p:nvSpPr>
              <p:cNvPr id="15" name="直接连接符 5"/>
              <p:cNvSpPr>
                <a:spLocks noChangeShapeType="1"/>
              </p:cNvSpPr>
              <p:nvPr/>
            </p:nvSpPr>
            <p:spPr bwMode="auto">
              <a:xfrm flipV="1">
                <a:off x="2041893" y="1048562"/>
                <a:ext cx="1370242" cy="360"/>
              </a:xfrm>
              <a:prstGeom prst="line">
                <a:avLst/>
              </a:prstGeom>
              <a:noFill/>
              <a:ln w="57150" algn="ctr">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16" name="圆角矩形 15"/>
              <p:cNvSpPr>
                <a:spLocks noChangeArrowheads="1"/>
              </p:cNvSpPr>
              <p:nvPr/>
            </p:nvSpPr>
            <p:spPr bwMode="auto">
              <a:xfrm>
                <a:off x="467544" y="547615"/>
                <a:ext cx="1656184" cy="533983"/>
              </a:xfrm>
              <a:prstGeom prst="roundRect">
                <a:avLst>
                  <a:gd name="adj" fmla="val 23657"/>
                </a:avLst>
              </a:prstGeom>
              <a:solidFill>
                <a:srgbClr val="FF00FF"/>
              </a:solidFill>
              <a:ln>
                <a:noFill/>
              </a:ln>
              <a:extLst>
                <a:ext uri="{91240B29-F687-4F45-9708-019B960494DF}">
                  <a14:hiddenLine xmlns:a14="http://schemas.microsoft.com/office/drawing/2010/main" w="9525">
                    <a:solidFill>
                      <a:srgbClr val="000000"/>
                    </a:solidFill>
                    <a:rou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4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7" name="TextBox 1"/>
              <p:cNvSpPr txBox="1">
                <a:spLocks noChangeArrowheads="1"/>
              </p:cNvSpPr>
              <p:nvPr/>
            </p:nvSpPr>
            <p:spPr bwMode="auto">
              <a:xfrm>
                <a:off x="419929" y="580123"/>
                <a:ext cx="1750529" cy="46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HY얕은샘물M" pitchFamily="18" charset="-127"/>
                    <a:ea typeface="HY얕은샘물M" pitchFamily="18" charset="-127"/>
                  </a:defRPr>
                </a:lvl1pPr>
                <a:lvl2pPr marL="742950" indent="-285750" eaLnBrk="0" hangingPunct="0">
                  <a:defRPr sz="3200">
                    <a:solidFill>
                      <a:schemeClr val="tx1"/>
                    </a:solidFill>
                    <a:latin typeface="HY얕은샘물M" pitchFamily="18" charset="-127"/>
                    <a:ea typeface="HY얕은샘물M" pitchFamily="18" charset="-127"/>
                  </a:defRPr>
                </a:lvl2pPr>
                <a:lvl3pPr marL="1143000" indent="-228600" eaLnBrk="0" hangingPunct="0">
                  <a:defRPr sz="3200">
                    <a:solidFill>
                      <a:schemeClr val="tx1"/>
                    </a:solidFill>
                    <a:latin typeface="HY얕은샘물M" pitchFamily="18" charset="-127"/>
                    <a:ea typeface="HY얕은샘물M" pitchFamily="18" charset="-127"/>
                  </a:defRPr>
                </a:lvl3pPr>
                <a:lvl4pPr marL="1600200" indent="-228600" eaLnBrk="0" hangingPunct="0">
                  <a:defRPr sz="3200">
                    <a:solidFill>
                      <a:schemeClr val="tx1"/>
                    </a:solidFill>
                    <a:latin typeface="HY얕은샘물M" pitchFamily="18" charset="-127"/>
                    <a:ea typeface="HY얕은샘물M" pitchFamily="18" charset="-127"/>
                  </a:defRPr>
                </a:lvl4pPr>
                <a:lvl5pPr marL="2057400" indent="-228600" eaLnBrk="0" hangingPunct="0">
                  <a:defRPr sz="3200">
                    <a:solidFill>
                      <a:schemeClr val="tx1"/>
                    </a:solidFill>
                    <a:latin typeface="HY얕은샘물M" pitchFamily="18" charset="-127"/>
                    <a:ea typeface="HY얕은샘물M" pitchFamily="18" charset="-127"/>
                  </a:defRPr>
                </a:lvl5pPr>
                <a:lvl6pPr marL="25146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6pPr>
                <a:lvl7pPr marL="29718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7pPr>
                <a:lvl8pPr marL="34290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8pPr>
                <a:lvl9pPr marL="3886200" indent="-228600" eaLnBrk="0" fontAlgn="base" hangingPunct="0">
                  <a:spcBef>
                    <a:spcPct val="0"/>
                  </a:spcBef>
                  <a:spcAft>
                    <a:spcPct val="0"/>
                  </a:spcAft>
                  <a:defRPr sz="3200">
                    <a:solidFill>
                      <a:schemeClr val="tx1"/>
                    </a:solidFill>
                    <a:latin typeface="HY얕은샘물M" pitchFamily="18" charset="-127"/>
                    <a:ea typeface="HY얕은샘물M" pitchFamily="18" charset="-127"/>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课后反馈总结</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
          <p:nvSpPr>
            <p:cNvPr id="14" name="TextBox 13"/>
            <p:cNvSpPr txBox="1"/>
            <p:nvPr/>
          </p:nvSpPr>
          <p:spPr bwMode="auto">
            <a:xfrm>
              <a:off x="2233344" y="74805"/>
              <a:ext cx="1776682" cy="521685"/>
            </a:xfrm>
            <a:prstGeom prst="rect">
              <a:avLst/>
            </a:prstGeom>
            <a:noFill/>
            <a:effectLst>
              <a:outerShdw blurRad="50800" dist="38100" dir="2700000" algn="tl" rotWithShape="0">
                <a:schemeClr val="bg1">
                  <a:lumMod val="50000"/>
                  <a:alpha val="40000"/>
                </a:schemeClr>
              </a:outerShdw>
            </a:effectLst>
          </p:spPr>
          <p:txBody>
            <a:bodyPr>
              <a:spAutoFit/>
            </a:bodyPr>
            <a:lstStyle/>
            <a:p>
              <a:pPr marR="0" defTabSz="914400">
                <a:buClrTx/>
                <a:buSzTx/>
                <a:defRPr/>
              </a:pPr>
              <a:r>
                <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rPr>
                <a:t>习题解答</a:t>
              </a:r>
              <a:endParaRPr kumimoji="0" lang="zh-CN" altLang="en-US" sz="2800" b="1" kern="1200" cap="none" spc="-100" normalizeH="0" baseline="0" noProof="0" dirty="0">
                <a:latin typeface="微软雅黑" panose="020B0503020204020204" pitchFamily="34" charset="-122"/>
                <a:ea typeface="微软雅黑" panose="020B0503020204020204" pitchFamily="34" charset="-122"/>
                <a:cs typeface="+mn-cs"/>
                <a:sym typeface="+mn-ea"/>
              </a:endParaRPr>
            </a:p>
          </p:txBody>
        </p:sp>
      </p:grpSp>
      <p:sp>
        <p:nvSpPr>
          <p:cNvPr id="40965" name="文本框 1"/>
          <p:cNvSpPr txBox="1"/>
          <p:nvPr/>
        </p:nvSpPr>
        <p:spPr>
          <a:xfrm>
            <a:off x="590550" y="1123950"/>
            <a:ext cx="7962900" cy="2061210"/>
          </a:xfrm>
          <a:prstGeom prst="rect">
            <a:avLst/>
          </a:prstGeom>
          <a:noFill/>
          <a:ln w="9525">
            <a:noFill/>
          </a:ln>
        </p:spPr>
        <p:txBody>
          <a:bodyPr anchor="t">
            <a:spAutoFit/>
          </a:bodyPr>
          <a:p>
            <a:pPr defTabSz="914400" eaLnBrk="0" hangingPunct="0"/>
            <a:r>
              <a:rPr lang="en-US" altLang="zh-CN" sz="3200" b="1" dirty="0">
                <a:latin typeface="Times New Roman" panose="02020603050405020304" pitchFamily="18" charset="0"/>
                <a:ea typeface="宋体" panose="02010600030101010101" pitchFamily="2" charset="-122"/>
              </a:rPr>
              <a:t>4.</a:t>
            </a:r>
            <a:r>
              <a:rPr lang="zh-CN" altLang="en-US" sz="3200" b="1" dirty="0">
                <a:latin typeface="Times New Roman" panose="02020603050405020304" pitchFamily="18" charset="0"/>
                <a:ea typeface="宋体" panose="02010600030101010101" pitchFamily="2" charset="-122"/>
              </a:rPr>
              <a:t>在做“研究影响滑动摩擦力大小的因素”的实验中，有的同学提出滑动摩擦力的大小与接触面积有关</a:t>
            </a:r>
            <a:r>
              <a:rPr lang="en-US" altLang="zh-CN" sz="3200" b="1" dirty="0">
                <a:latin typeface="Times New Roman" panose="02020603050405020304" pitchFamily="18" charset="0"/>
                <a:ea typeface="宋体" panose="02010600030101010101" pitchFamily="2" charset="-122"/>
              </a:rPr>
              <a:t>.</a:t>
            </a:r>
            <a:r>
              <a:rPr lang="zh-CN" altLang="en-US" sz="3200" b="1" dirty="0">
                <a:latin typeface="Times New Roman" panose="02020603050405020304" pitchFamily="18" charset="0"/>
                <a:ea typeface="宋体" panose="02010600030101010101" pitchFamily="2" charset="-122"/>
              </a:rPr>
              <a:t>如果要做这项研究，你认为应该如何设计这个实验？</a:t>
            </a:r>
            <a:endParaRPr lang="zh-CN" altLang="en-US" sz="3200" b="1" dirty="0">
              <a:latin typeface="Times New Roman" panose="02020603050405020304" pitchFamily="18" charset="0"/>
              <a:ea typeface="宋体" panose="02010600030101010101" pitchFamily="2" charset="-122"/>
            </a:endParaRPr>
          </a:p>
        </p:txBody>
      </p:sp>
      <p:sp>
        <p:nvSpPr>
          <p:cNvPr id="3" name="文本框 2"/>
          <p:cNvSpPr txBox="1"/>
          <p:nvPr/>
        </p:nvSpPr>
        <p:spPr>
          <a:xfrm>
            <a:off x="638175" y="3371850"/>
            <a:ext cx="8001000" cy="1568450"/>
          </a:xfrm>
          <a:prstGeom prst="rect">
            <a:avLst/>
          </a:prstGeom>
          <a:noFill/>
          <a:ln w="9525">
            <a:noFill/>
          </a:ln>
        </p:spPr>
        <p:txBody>
          <a:bodyPr anchor="t">
            <a:spAutoFit/>
          </a:bodyPr>
          <a:p>
            <a:pPr defTabSz="914400" eaLnBrk="0" hangingPunct="0"/>
            <a:r>
              <a:rPr lang="zh-CN" altLang="en-US" sz="3200" b="1" dirty="0">
                <a:solidFill>
                  <a:srgbClr val="FF0000"/>
                </a:solidFill>
                <a:latin typeface="楷体" panose="02010609060101010101" pitchFamily="49" charset="-122"/>
                <a:ea typeface="楷体" panose="02010609060101010101" pitchFamily="49" charset="-122"/>
              </a:rPr>
              <a:t>解答：</a:t>
            </a:r>
            <a:r>
              <a:rPr lang="zh-CN" altLang="en-US" sz="3200" b="1" dirty="0">
                <a:latin typeface="楷体" panose="02010609060101010101" pitchFamily="49" charset="-122"/>
                <a:ea typeface="楷体" panose="02010609060101010101" pitchFamily="49" charset="-122"/>
              </a:rPr>
              <a:t>应控制压力大小不变、接触面粗糙程度不变，改变接触面积的大小，看摩擦力是否随接触面积的大小的改变而改变</a:t>
            </a:r>
            <a:r>
              <a:rPr lang="en-US" altLang="zh-CN" sz="3200" b="1" dirty="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文本框 2"/>
          <p:cNvSpPr txBox="1"/>
          <p:nvPr/>
        </p:nvSpPr>
        <p:spPr>
          <a:xfrm>
            <a:off x="342900" y="923925"/>
            <a:ext cx="8020050" cy="1568450"/>
          </a:xfrm>
          <a:prstGeom prst="rect">
            <a:avLst/>
          </a:prstGeom>
          <a:noFill/>
          <a:ln w="9525">
            <a:noFill/>
          </a:ln>
        </p:spPr>
        <p:txBody>
          <a:bodyPr anchor="t">
            <a:spAutoFit/>
          </a:bodyPr>
          <a:p>
            <a:pPr defTabSz="914400" eaLnBrk="0" hangingPunct="0"/>
            <a:r>
              <a:rPr lang="en-US" altLang="zh-CN" sz="3200" b="1" dirty="0">
                <a:latin typeface="Times New Roman" panose="02020603050405020304" pitchFamily="18" charset="0"/>
                <a:ea typeface="宋体" panose="02010600030101010101" pitchFamily="2" charset="-122"/>
              </a:rPr>
              <a:t>5.</a:t>
            </a:r>
            <a:r>
              <a:rPr lang="zh-CN" altLang="en-US" sz="3200" b="1" dirty="0">
                <a:latin typeface="Times New Roman" panose="02020603050405020304" pitchFamily="18" charset="0"/>
                <a:ea typeface="宋体" panose="02010600030101010101" pitchFamily="2" charset="-122"/>
              </a:rPr>
              <a:t>如果上课时教室内的摩擦力突然消失</a:t>
            </a:r>
            <a:r>
              <a:rPr lang="en-US" altLang="zh-CN" sz="3200" b="1" dirty="0">
                <a:latin typeface="Times New Roman" panose="02020603050405020304" pitchFamily="18" charset="0"/>
                <a:ea typeface="宋体" panose="02010600030101010101" pitchFamily="2" charset="-122"/>
              </a:rPr>
              <a:t>10s</a:t>
            </a:r>
            <a:r>
              <a:rPr lang="zh-CN" altLang="en-US" sz="3200" b="1" dirty="0">
                <a:latin typeface="Times New Roman" panose="02020603050405020304" pitchFamily="18" charset="0"/>
                <a:ea typeface="宋体" panose="02010600030101010101" pitchFamily="2" charset="-122"/>
              </a:rPr>
              <a:t>，我们身边的情境将会发生哪些变化？描述两个可能出现的场景</a:t>
            </a:r>
            <a:r>
              <a:rPr lang="en-US" altLang="zh-CN" sz="3200" b="1" dirty="0">
                <a:latin typeface="Times New Roman" panose="02020603050405020304" pitchFamily="18" charset="0"/>
                <a:ea typeface="宋体" panose="02010600030101010101" pitchFamily="2" charset="-122"/>
              </a:rPr>
              <a:t>.</a:t>
            </a:r>
            <a:endParaRPr lang="zh-CN" altLang="en-US" sz="3200" b="1" dirty="0">
              <a:latin typeface="Times New Roman" panose="02020603050405020304" pitchFamily="18" charset="0"/>
              <a:ea typeface="宋体" panose="02010600030101010101" pitchFamily="2" charset="-122"/>
            </a:endParaRPr>
          </a:p>
        </p:txBody>
      </p:sp>
      <p:sp>
        <p:nvSpPr>
          <p:cNvPr id="4" name="文本框 3"/>
          <p:cNvSpPr txBox="1"/>
          <p:nvPr/>
        </p:nvSpPr>
        <p:spPr>
          <a:xfrm>
            <a:off x="257175" y="2454275"/>
            <a:ext cx="8886825" cy="2553335"/>
          </a:xfrm>
          <a:prstGeom prst="rect">
            <a:avLst/>
          </a:prstGeom>
          <a:noFill/>
          <a:ln w="9525">
            <a:noFill/>
          </a:ln>
        </p:spPr>
        <p:txBody>
          <a:bodyPr anchor="t">
            <a:spAutoFit/>
          </a:bodyPr>
          <a:p>
            <a:pPr defTabSz="914400" eaLnBrk="0" hangingPunct="0"/>
            <a:r>
              <a:rPr lang="zh-CN" altLang="en-US" sz="3200" b="1" dirty="0">
                <a:solidFill>
                  <a:srgbClr val="FF0000"/>
                </a:solidFill>
                <a:latin typeface="楷体" panose="02010609060101010101" pitchFamily="49" charset="-122"/>
                <a:ea typeface="楷体" panose="02010609060101010101" pitchFamily="49" charset="-122"/>
              </a:rPr>
              <a:t>解答：</a:t>
            </a:r>
            <a:endParaRPr lang="en-US" altLang="zh-CN" sz="3200" b="1" dirty="0">
              <a:solidFill>
                <a:srgbClr val="FF0000"/>
              </a:solidFill>
              <a:latin typeface="楷体" panose="02010609060101010101" pitchFamily="49" charset="-122"/>
              <a:ea typeface="楷体" panose="02010609060101010101" pitchFamily="49" charset="-122"/>
            </a:endParaRPr>
          </a:p>
          <a:p>
            <a:pPr defTabSz="914400" eaLnBrk="0" hangingPunct="0"/>
            <a:r>
              <a:rPr lang="en-US" altLang="zh-CN" sz="3200" b="1" dirty="0">
                <a:latin typeface="楷体" panose="02010609060101010101" pitchFamily="49" charset="-122"/>
                <a:ea typeface="楷体" panose="02010609060101010101" pitchFamily="49" charset="-122"/>
              </a:rPr>
              <a:t>(1)</a:t>
            </a:r>
            <a:r>
              <a:rPr lang="zh-CN" altLang="en-US" sz="3200" b="1" dirty="0">
                <a:latin typeface="楷体" panose="02010609060101010101" pitchFamily="49" charset="-122"/>
                <a:ea typeface="楷体" panose="02010609060101010101" pitchFamily="49" charset="-122"/>
              </a:rPr>
              <a:t>微风吹动</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课桌上的书本和文具会纷纷滑落；</a:t>
            </a:r>
            <a:endParaRPr lang="en-US" altLang="zh-CN" sz="3200" b="1" dirty="0">
              <a:latin typeface="楷体" panose="02010609060101010101" pitchFamily="49" charset="-122"/>
              <a:ea typeface="楷体" panose="02010609060101010101" pitchFamily="49" charset="-122"/>
            </a:endParaRPr>
          </a:p>
          <a:p>
            <a:pPr defTabSz="914400" eaLnBrk="0" hangingPunct="0"/>
            <a:r>
              <a:rPr lang="en-US" altLang="zh-CN" sz="3200" b="1" dirty="0">
                <a:latin typeface="楷体" panose="02010609060101010101" pitchFamily="49" charset="-122"/>
                <a:ea typeface="楷体" panose="02010609060101010101" pitchFamily="49" charset="-122"/>
              </a:rPr>
              <a:t>(2)</a:t>
            </a:r>
            <a:r>
              <a:rPr lang="zh-CN" altLang="en-US" sz="3200" b="1" dirty="0">
                <a:latin typeface="楷体" panose="02010609060101010101" pitchFamily="49" charset="-122"/>
                <a:ea typeface="楷体" panose="02010609060101010101" pitchFamily="49" charset="-122"/>
              </a:rPr>
              <a:t>固定吊灯的螺钉会滑出</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使吊灯落到地面；</a:t>
            </a:r>
            <a:endParaRPr lang="en-US" altLang="zh-CN" sz="3200" b="1" dirty="0">
              <a:latin typeface="楷体" panose="02010609060101010101" pitchFamily="49" charset="-122"/>
              <a:ea typeface="楷体" panose="02010609060101010101" pitchFamily="49" charset="-122"/>
            </a:endParaRPr>
          </a:p>
          <a:p>
            <a:pPr defTabSz="914400" eaLnBrk="0" hangingPunct="0"/>
            <a:r>
              <a:rPr lang="en-US" altLang="zh-CN" sz="3200" b="1" dirty="0">
                <a:latin typeface="楷体" panose="02010609060101010101" pitchFamily="49" charset="-122"/>
                <a:ea typeface="楷体" panose="02010609060101010101" pitchFamily="49" charset="-122"/>
              </a:rPr>
              <a:t>(3)</a:t>
            </a:r>
            <a:r>
              <a:rPr lang="zh-CN" altLang="en-US" sz="3200" b="1" dirty="0">
                <a:latin typeface="楷体" panose="02010609060101010101" pitchFamily="49" charset="-122"/>
                <a:ea typeface="楷体" panose="02010609060101010101" pitchFamily="49" charset="-122"/>
              </a:rPr>
              <a:t>我们将无法走动；</a:t>
            </a:r>
            <a:endParaRPr lang="en-US" altLang="zh-CN" sz="3200" b="1" dirty="0">
              <a:latin typeface="楷体" panose="02010609060101010101" pitchFamily="49" charset="-122"/>
              <a:ea typeface="楷体" panose="02010609060101010101" pitchFamily="49" charset="-122"/>
            </a:endParaRPr>
          </a:p>
          <a:p>
            <a:pPr defTabSz="914400" eaLnBrk="0" hangingPunct="0"/>
            <a:r>
              <a:rPr lang="en-US" altLang="zh-CN" sz="3200" b="1" dirty="0">
                <a:latin typeface="楷体" panose="02010609060101010101" pitchFamily="49" charset="-122"/>
                <a:ea typeface="楷体" panose="02010609060101010101" pitchFamily="49" charset="-122"/>
              </a:rPr>
              <a:t>(4)</a:t>
            </a:r>
            <a:r>
              <a:rPr lang="zh-CN" altLang="en-US" sz="3200" b="1" dirty="0">
                <a:latin typeface="楷体" panose="02010609060101010101" pitchFamily="49" charset="-122"/>
                <a:ea typeface="楷体" panose="02010609060101010101" pitchFamily="49" charset="-122"/>
              </a:rPr>
              <a:t>不能握住钢笔写字</a:t>
            </a:r>
            <a:r>
              <a:rPr lang="en-US" altLang="zh-CN" sz="3200" b="1" dirty="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p="http://schemas.openxmlformats.org/presentationml/2006/main">
  <p:tag name="KSO_WM_TEMPLATE_CATEGORY" val="custom"/>
  <p:tag name="KSO_WM_TEMPLATE_INDEX" val="160240"/>
</p:tagLst>
</file>

<file path=ppt/tags/tag2.xml><?xml version="1.0" encoding="utf-8"?>
<p:tagLst xmlns:p="http://schemas.openxmlformats.org/presentationml/2006/main">
  <p:tag name="KSO_WM_TEMPLATE_CATEGORY" val="custom"/>
  <p:tag name="KSO_WM_TEMPLATE_INDEX" val="160240"/>
</p:tagLst>
</file>

<file path=ppt/tags/tag3.xml><?xml version="1.0" encoding="utf-8"?>
<p:tagLst xmlns:p="http://schemas.openxmlformats.org/presentationml/2006/main">
  <p:tag name="KSO_WM_TEMPLATE_CATEGORY" val="custom"/>
  <p:tag name="KSO_WM_TEMPLATE_INDEX" val="160240"/>
</p:tagLst>
</file>

<file path=ppt/tags/tag4.xml><?xml version="1.0" encoding="utf-8"?>
<p:tagLst xmlns:p="http://schemas.openxmlformats.org/presentationml/2006/main">
  <p:tag name="KSO_WM_TEMPLATE_CATEGORY" val="custom"/>
  <p:tag name="KSO_WM_TEMPLATE_INDEX" val="160240"/>
</p:tagLst>
</file>

<file path=ppt/tags/tag5.xml><?xml version="1.0" encoding="utf-8"?>
<p:tagLst xmlns:p="http://schemas.openxmlformats.org/presentationml/2006/main">
  <p:tag name="KSO_WM_TEMPLATE_CATEGORY" val="custom"/>
  <p:tag name="KSO_WM_TEMPLATE_INDEX" val="160240"/>
</p:tagLst>
</file>

<file path=ppt/tags/tag6.xml><?xml version="1.0" encoding="utf-8"?>
<p:tagLst xmlns:p="http://schemas.openxmlformats.org/presentationml/2006/main">
  <p:tag name="KSO_WM_TEMPLATE_CATEGORY" val="custom"/>
  <p:tag name="KSO_WM_TEMPLATE_INDEX" val="160240"/>
</p:tagLst>
</file>

<file path=ppt/tags/tag7.xml><?xml version="1.0" encoding="utf-8"?>
<p:tagLst xmlns:p="http://schemas.openxmlformats.org/presentationml/2006/main">
  <p:tag name="KSO_WM_TEMPLATE_CATEGORY" val="custom"/>
  <p:tag name="KSO_WM_TEMPLATE_INDEX" val="160240"/>
</p:tagLst>
</file>

<file path=ppt/tags/tag8.xml><?xml version="1.0" encoding="utf-8"?>
<p:tagLst xmlns:p="http://schemas.openxmlformats.org/presentationml/2006/main">
  <p:tag name="KSO_WM_TEMPLATE_CATEGORY" val="custom"/>
  <p:tag name="KSO_WM_TEMPLATE_INDEX" val="160240"/>
</p:tagLst>
</file>

<file path=ppt/tags/tag9.xml><?xml version="1.0" encoding="utf-8"?>
<p:tagLst xmlns:p="http://schemas.openxmlformats.org/presentationml/2006/main">
  <p:tag name="KSO_WM_TEMPLATE_CATEGORY" val="custom"/>
  <p:tag name="KSO_WM_TEMPLATE_INDEX" val="160240"/>
</p:tagLst>
</file>

<file path=ppt/theme/theme1.xml><?xml version="1.0" encoding="utf-8"?>
<a:theme xmlns:a="http://schemas.openxmlformats.org/drawingml/2006/main" name="3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宋-黑-T">
      <a:majorFont>
        <a:latin typeface="Times New Roman"/>
        <a:ea typeface="黑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黑-T">
      <a:majorFont>
        <a:latin typeface="Times New Roman"/>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rgbClr val="00B0F0"/>
          </a:solidFill>
          <a:prstDash val="solid"/>
          <a:round/>
          <a:headEnd type="none" w="med" len="med"/>
          <a:tailEnd type="triangle"/>
        </a:ln>
      </a:spPr>
      <a:bodyPr rtlCol="0" anchor="ctr"/>
      <a:lstStyle>
        <a:defPPr algn="ctr">
          <a:defRPr/>
        </a:defPPr>
      </a:lstStyle>
    </a:spDef>
    <a:lnDef>
      <a:spPr bwMode="auto">
        <a:solidFill>
          <a:schemeClr val="accent1"/>
        </a:solidFill>
        <a:ln w="38100" cap="flat" cmpd="sng" algn="ctr">
          <a:solidFill>
            <a:srgbClr val="FF0000"/>
          </a:solidFill>
          <a:prstDash val="solid"/>
          <a:round/>
          <a:headEnd type="none" w="med" len="med"/>
          <a:tailEnd type="triangle"/>
        </a:ln>
      </a:spPr>
      <a:bodyPr/>
      <a:lstStyle/>
    </a:lnDef>
    <a:txDef>
      <a:spPr>
        <a:noFill/>
      </a:spPr>
      <a:bodyPr wrap="square" rtlCol="0">
        <a:spAutoFit/>
      </a:bodyPr>
      <a:lstStyle>
        <a:defPPr>
          <a:defRPr sz="3200" b="1" kern="100" dirty="0">
            <a:latin typeface="+mj-lt"/>
            <a:ea typeface="+mn-ea"/>
          </a:defRPr>
        </a:defPPr>
      </a:lstStyle>
    </a:tx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宋-黑-T">
      <a:majorFont>
        <a:latin typeface="Times New Roman"/>
        <a:ea typeface="黑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3256</Words>
  <Application>WPS 演示</Application>
  <PresentationFormat>宽屏</PresentationFormat>
  <Paragraphs>325</Paragraphs>
  <Slides>33</Slides>
  <Notes>4</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33</vt:i4>
      </vt:variant>
    </vt:vector>
  </HeadingPairs>
  <TitlesOfParts>
    <vt:vector size="51" baseType="lpstr">
      <vt:lpstr>Arial</vt:lpstr>
      <vt:lpstr>宋体</vt:lpstr>
      <vt:lpstr>Wingdings</vt:lpstr>
      <vt:lpstr>微软雅黑</vt:lpstr>
      <vt:lpstr>Wingdings</vt:lpstr>
      <vt:lpstr>Arial Unicode MS</vt:lpstr>
      <vt:lpstr>Calibri</vt:lpstr>
      <vt:lpstr>Times New Roman</vt:lpstr>
      <vt:lpstr>黑体</vt:lpstr>
      <vt:lpstr>HY얕은샘물M</vt:lpstr>
      <vt:lpstr>Malgun Gothic</vt:lpstr>
      <vt:lpstr>Times New Roman</vt:lpstr>
      <vt:lpstr>HY얕은샘물M</vt:lpstr>
      <vt:lpstr>楷体</vt:lpstr>
      <vt:lpstr>Segoe Print</vt:lpstr>
      <vt:lpstr>3_默认设计模板</vt:lpstr>
      <vt:lpstr>1_默认设计模板</vt:lpstr>
      <vt:lpstr>2_默认设计模板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carry</cp:lastModifiedBy>
  <cp:revision>150</cp:revision>
  <dcterms:created xsi:type="dcterms:W3CDTF">2019-06-19T02:08:00Z</dcterms:created>
  <dcterms:modified xsi:type="dcterms:W3CDTF">2020-06-08T05:33:13Z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