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emf" ContentType="image/x-emf"/>
  <Default Extension="gif" ContentType="image/gi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ctiveX/activeX1.bin" ContentType="application/vnd.ms-office.activeX"/>
  <Override PartName="/ppt/activeX/activeX1.xml" ContentType="application/vnd.ms-office.activeX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  <p:sldMasterId id="2147483674" r:id="rId4"/>
    <p:sldMasterId id="2147483686" r:id="rId5"/>
    <p:sldMasterId id="2147483698" r:id="rId6"/>
    <p:sldMasterId id="2147483710" r:id="rId7"/>
  </p:sldMasterIdLst>
  <p:notesMasterIdLst>
    <p:notesMasterId r:id="rId32"/>
  </p:notesMasterIdLst>
  <p:sldIdLst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258" r:id="rId30"/>
    <p:sldId id="259" r:id="rId31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  <p:sldId id="271" r:id="rId44"/>
    <p:sldId id="272" r:id="rId45"/>
    <p:sldId id="273" r:id="rId46"/>
    <p:sldId id="274" r:id="rId47"/>
    <p:sldId id="275" r:id="rId48"/>
    <p:sldId id="276" r:id="rId49"/>
    <p:sldId id="277" r:id="rId50"/>
    <p:sldId id="278" r:id="rId51"/>
    <p:sldId id="279" r:id="rId52"/>
    <p:sldId id="280" r:id="rId53"/>
    <p:sldId id="281" r:id="rId54"/>
    <p:sldId id="282" r:id="rId55"/>
    <p:sldId id="283" r:id="rId56"/>
    <p:sldId id="284" r:id="rId57"/>
    <p:sldId id="285" r:id="rId58"/>
    <p:sldId id="286" r:id="rId59"/>
    <p:sldId id="287" r:id="rId60"/>
    <p:sldId id="288" r:id="rId61"/>
    <p:sldId id="289" r:id="rId62"/>
    <p:sldId id="290" r:id="rId63"/>
  </p:sldIdLst>
  <p:sldSz cx="9144000" cy="5715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180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6" Type="http://schemas.openxmlformats.org/officeDocument/2006/relationships/tableStyles" Target="tableStyles.xml"/><Relationship Id="rId65" Type="http://schemas.openxmlformats.org/officeDocument/2006/relationships/viewProps" Target="viewProps.xml"/><Relationship Id="rId64" Type="http://schemas.openxmlformats.org/officeDocument/2006/relationships/presProps" Target="presProps.xml"/><Relationship Id="rId63" Type="http://schemas.openxmlformats.org/officeDocument/2006/relationships/slide" Target="slides/slide55.xml"/><Relationship Id="rId62" Type="http://schemas.openxmlformats.org/officeDocument/2006/relationships/slide" Target="slides/slide54.xml"/><Relationship Id="rId61" Type="http://schemas.openxmlformats.org/officeDocument/2006/relationships/slide" Target="slides/slide53.xml"/><Relationship Id="rId60" Type="http://schemas.openxmlformats.org/officeDocument/2006/relationships/slide" Target="slides/slide52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51.xml"/><Relationship Id="rId58" Type="http://schemas.openxmlformats.org/officeDocument/2006/relationships/slide" Target="slides/slide50.xml"/><Relationship Id="rId57" Type="http://schemas.openxmlformats.org/officeDocument/2006/relationships/slide" Target="slides/slide49.xml"/><Relationship Id="rId56" Type="http://schemas.openxmlformats.org/officeDocument/2006/relationships/slide" Target="slides/slide48.xml"/><Relationship Id="rId55" Type="http://schemas.openxmlformats.org/officeDocument/2006/relationships/slide" Target="slides/slide47.xml"/><Relationship Id="rId54" Type="http://schemas.openxmlformats.org/officeDocument/2006/relationships/slide" Target="slides/slide46.xml"/><Relationship Id="rId53" Type="http://schemas.openxmlformats.org/officeDocument/2006/relationships/slide" Target="slides/slide45.xml"/><Relationship Id="rId52" Type="http://schemas.openxmlformats.org/officeDocument/2006/relationships/slide" Target="slides/slide44.xml"/><Relationship Id="rId51" Type="http://schemas.openxmlformats.org/officeDocument/2006/relationships/slide" Target="slides/slide43.xml"/><Relationship Id="rId50" Type="http://schemas.openxmlformats.org/officeDocument/2006/relationships/slide" Target="slides/slide42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1.xml"/><Relationship Id="rId48" Type="http://schemas.openxmlformats.org/officeDocument/2006/relationships/slide" Target="slides/slide40.xml"/><Relationship Id="rId47" Type="http://schemas.openxmlformats.org/officeDocument/2006/relationships/slide" Target="slides/slide39.xml"/><Relationship Id="rId46" Type="http://schemas.openxmlformats.org/officeDocument/2006/relationships/slide" Target="slides/slide38.xml"/><Relationship Id="rId45" Type="http://schemas.openxmlformats.org/officeDocument/2006/relationships/slide" Target="slides/slide37.xml"/><Relationship Id="rId44" Type="http://schemas.openxmlformats.org/officeDocument/2006/relationships/slide" Target="slides/slide36.xml"/><Relationship Id="rId43" Type="http://schemas.openxmlformats.org/officeDocument/2006/relationships/slide" Target="slides/slide35.xml"/><Relationship Id="rId42" Type="http://schemas.openxmlformats.org/officeDocument/2006/relationships/slide" Target="slides/slide34.xml"/><Relationship Id="rId41" Type="http://schemas.openxmlformats.org/officeDocument/2006/relationships/slide" Target="slides/slide33.xml"/><Relationship Id="rId40" Type="http://schemas.openxmlformats.org/officeDocument/2006/relationships/slide" Target="slides/slide32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3" Type="http://schemas.openxmlformats.org/officeDocument/2006/relationships/slide" Target="slides/slide25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60120" y="1143000"/>
            <a:ext cx="493776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65538" name="幻灯片图像占位符 65537"/>
          <p:cNvSpPr>
            <a:spLocks noRot="1" noTextEdit="1"/>
          </p:cNvSpPr>
          <p:nvPr>
            <p:ph type="sldImg"/>
          </p:nvPr>
        </p:nvSpPr>
        <p:spPr/>
      </p:sp>
      <p:sp>
        <p:nvSpPr>
          <p:cNvPr id="65539" name="文本占位符 65538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p>
            <a:pPr lvl="0"/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935303"/>
            <a:ext cx="6858000" cy="1989667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1000" indent="0" algn="ctr">
              <a:buNone/>
              <a:defRPr sz="1665"/>
            </a:lvl2pPr>
            <a:lvl3pPr marL="762000" indent="0" algn="ctr">
              <a:buNone/>
              <a:defRPr sz="1500"/>
            </a:lvl3pPr>
            <a:lvl4pPr marL="1143000" indent="0" algn="ctr">
              <a:buNone/>
              <a:defRPr sz="1335"/>
            </a:lvl4pPr>
            <a:lvl5pPr marL="1524000" indent="0" algn="ctr">
              <a:buNone/>
              <a:defRPr sz="1335"/>
            </a:lvl5pPr>
            <a:lvl6pPr marL="1905000" indent="0" algn="ctr">
              <a:buNone/>
              <a:defRPr sz="1335"/>
            </a:lvl6pPr>
            <a:lvl7pPr marL="2286000" indent="0" algn="ctr">
              <a:buNone/>
              <a:defRPr sz="1335"/>
            </a:lvl7pPr>
            <a:lvl8pPr marL="2667000" indent="0" algn="ctr">
              <a:buNone/>
              <a:defRPr sz="1335"/>
            </a:lvl8pPr>
            <a:lvl9pPr marL="3048000" indent="0" algn="ctr">
              <a:buNone/>
              <a:defRPr sz="133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>
    <p:diamond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diamond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2000"/>
            </a:lvl1pPr>
            <a:lvl2pPr marL="381000" indent="0">
              <a:buNone/>
              <a:defRPr sz="1665"/>
            </a:lvl2pPr>
            <a:lvl3pPr marL="762000" indent="0">
              <a:buNone/>
              <a:defRPr sz="1500"/>
            </a:lvl3pPr>
            <a:lvl4pPr marL="1143000" indent="0">
              <a:buNone/>
              <a:defRPr sz="1335"/>
            </a:lvl4pPr>
            <a:lvl5pPr marL="1524000" indent="0">
              <a:buNone/>
              <a:defRPr sz="1335"/>
            </a:lvl5pPr>
            <a:lvl6pPr marL="1905000" indent="0">
              <a:buNone/>
              <a:defRPr sz="1335"/>
            </a:lvl6pPr>
            <a:lvl7pPr marL="2286000" indent="0">
              <a:buNone/>
              <a:defRPr sz="1335"/>
            </a:lvl7pPr>
            <a:lvl8pPr marL="2667000" indent="0">
              <a:buNone/>
              <a:defRPr sz="1335"/>
            </a:lvl8pPr>
            <a:lvl9pPr marL="3048000" indent="0">
              <a:buNone/>
              <a:defRPr sz="13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diamond/>
  </p:transition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diamond/>
  </p:transition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04271"/>
            <a:ext cx="7886700" cy="110463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400969"/>
            <a:ext cx="3868737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087563"/>
            <a:ext cx="3868737" cy="307049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788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788" cy="307049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diamond/>
  </p:transition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diamond/>
  </p:transition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diamond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 anchor="b"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822854"/>
            <a:ext cx="4629150" cy="4061354"/>
          </a:xfrm>
        </p:spPr>
        <p:txBody>
          <a:bodyPr/>
          <a:lstStyle>
            <a:lvl1pPr>
              <a:defRPr sz="2665"/>
            </a:lvl1pPr>
            <a:lvl2pPr>
              <a:defRPr sz="2335"/>
            </a:lvl2pPr>
            <a:lvl3pPr>
              <a:defRPr sz="2000"/>
            </a:lvl3pPr>
            <a:lvl4pPr>
              <a:defRPr sz="1665"/>
            </a:lvl4pPr>
            <a:lvl5pPr>
              <a:defRPr sz="1665"/>
            </a:lvl5pPr>
            <a:lvl6pPr>
              <a:defRPr sz="1665"/>
            </a:lvl6pPr>
            <a:lvl7pPr>
              <a:defRPr sz="1665"/>
            </a:lvl7pPr>
            <a:lvl8pPr>
              <a:defRPr sz="1665"/>
            </a:lvl8pPr>
            <a:lvl9pPr>
              <a:defRPr sz="16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323"/>
          </a:xfrm>
        </p:spPr>
        <p:txBody>
          <a:bodyPr/>
          <a:lstStyle>
            <a:lvl1pPr marL="0" indent="0">
              <a:buNone/>
              <a:defRPr sz="1335"/>
            </a:lvl1pPr>
            <a:lvl2pPr marL="381000" indent="0">
              <a:buNone/>
              <a:defRPr sz="1165"/>
            </a:lvl2pPr>
            <a:lvl3pPr marL="762000" indent="0">
              <a:buNone/>
              <a:defRPr sz="1000"/>
            </a:lvl3pPr>
            <a:lvl4pPr marL="1143000" indent="0">
              <a:buNone/>
              <a:defRPr sz="835"/>
            </a:lvl4pPr>
            <a:lvl5pPr marL="1524000" indent="0">
              <a:buNone/>
              <a:defRPr sz="835"/>
            </a:lvl5pPr>
            <a:lvl6pPr marL="1905000" indent="0">
              <a:buNone/>
              <a:defRPr sz="835"/>
            </a:lvl6pPr>
            <a:lvl7pPr marL="2286000" indent="0">
              <a:buNone/>
              <a:defRPr sz="835"/>
            </a:lvl7pPr>
            <a:lvl8pPr marL="2667000" indent="0">
              <a:buNone/>
              <a:defRPr sz="835"/>
            </a:lvl8pPr>
            <a:lvl9pPr marL="3048000" indent="0">
              <a:buNone/>
              <a:defRPr sz="8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</p:transition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 anchor="b"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822854"/>
            <a:ext cx="4629150" cy="4061354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665"/>
            </a:lvl1pPr>
            <a:lvl2pPr marL="381000" indent="0">
              <a:buNone/>
              <a:defRPr sz="2335"/>
            </a:lvl2pPr>
            <a:lvl3pPr marL="762000" indent="0">
              <a:buNone/>
              <a:defRPr sz="2000"/>
            </a:lvl3pPr>
            <a:lvl4pPr marL="1143000" indent="0">
              <a:buNone/>
              <a:defRPr sz="1665"/>
            </a:lvl4pPr>
            <a:lvl5pPr marL="1524000" indent="0">
              <a:buNone/>
              <a:defRPr sz="1665"/>
            </a:lvl5pPr>
            <a:lvl6pPr marL="1905000" indent="0">
              <a:buNone/>
              <a:defRPr sz="1665"/>
            </a:lvl6pPr>
            <a:lvl7pPr marL="2286000" indent="0">
              <a:buNone/>
              <a:defRPr sz="1665"/>
            </a:lvl7pPr>
            <a:lvl8pPr marL="2667000" indent="0">
              <a:buNone/>
              <a:defRPr sz="1665"/>
            </a:lvl8pPr>
            <a:lvl9pPr marL="3048000" indent="0">
              <a:buNone/>
              <a:defRPr sz="1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323"/>
          </a:xfrm>
        </p:spPr>
        <p:txBody>
          <a:bodyPr/>
          <a:lstStyle>
            <a:lvl1pPr marL="0" indent="0">
              <a:buNone/>
              <a:defRPr sz="1335"/>
            </a:lvl1pPr>
            <a:lvl2pPr marL="381000" indent="0">
              <a:buNone/>
              <a:defRPr sz="1165"/>
            </a:lvl2pPr>
            <a:lvl3pPr marL="762000" indent="0">
              <a:buNone/>
              <a:defRPr sz="1000"/>
            </a:lvl3pPr>
            <a:lvl4pPr marL="1143000" indent="0">
              <a:buNone/>
              <a:defRPr sz="835"/>
            </a:lvl4pPr>
            <a:lvl5pPr marL="1524000" indent="0">
              <a:buNone/>
              <a:defRPr sz="835"/>
            </a:lvl5pPr>
            <a:lvl6pPr marL="1905000" indent="0">
              <a:buNone/>
              <a:defRPr sz="835"/>
            </a:lvl6pPr>
            <a:lvl7pPr marL="2286000" indent="0">
              <a:buNone/>
              <a:defRPr sz="835"/>
            </a:lvl7pPr>
            <a:lvl8pPr marL="2667000" indent="0">
              <a:buNone/>
              <a:defRPr sz="835"/>
            </a:lvl8pPr>
            <a:lvl9pPr marL="3048000" indent="0">
              <a:buNone/>
              <a:defRPr sz="8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diamond/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</p:transition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72300" y="0"/>
            <a:ext cx="2171700" cy="510513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362700" cy="510513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diamond/>
  </p:transition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>
    <p:diamond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935303"/>
            <a:ext cx="6858000" cy="1989667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1000" indent="0" algn="ctr">
              <a:buNone/>
              <a:defRPr sz="1665"/>
            </a:lvl2pPr>
            <a:lvl3pPr marL="762000" indent="0" algn="ctr">
              <a:buNone/>
              <a:defRPr sz="1500"/>
            </a:lvl3pPr>
            <a:lvl4pPr marL="1143000" indent="0" algn="ctr">
              <a:buNone/>
              <a:defRPr sz="1335"/>
            </a:lvl4pPr>
            <a:lvl5pPr marL="1524000" indent="0" algn="ctr">
              <a:buNone/>
              <a:defRPr sz="1335"/>
            </a:lvl5pPr>
            <a:lvl6pPr marL="1905000" indent="0" algn="ctr">
              <a:buNone/>
              <a:defRPr sz="1335"/>
            </a:lvl6pPr>
            <a:lvl7pPr marL="2286000" indent="0" algn="ctr">
              <a:buNone/>
              <a:defRPr sz="1335"/>
            </a:lvl7pPr>
            <a:lvl8pPr marL="2667000" indent="0" algn="ctr">
              <a:buNone/>
              <a:defRPr sz="1335"/>
            </a:lvl8pPr>
            <a:lvl9pPr marL="3048000" indent="0" algn="ctr">
              <a:buNone/>
              <a:defRPr sz="133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16A9041-9743-4202-B023-CBEA85AD0EE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16A9041-9743-4202-B023-CBEA85AD0EE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2000"/>
            </a:lvl1pPr>
            <a:lvl2pPr marL="381000" indent="0">
              <a:buNone/>
              <a:defRPr sz="1665"/>
            </a:lvl2pPr>
            <a:lvl3pPr marL="762000" indent="0">
              <a:buNone/>
              <a:defRPr sz="1500"/>
            </a:lvl3pPr>
            <a:lvl4pPr marL="1143000" indent="0">
              <a:buNone/>
              <a:defRPr sz="1335"/>
            </a:lvl4pPr>
            <a:lvl5pPr marL="1524000" indent="0">
              <a:buNone/>
              <a:defRPr sz="1335"/>
            </a:lvl5pPr>
            <a:lvl6pPr marL="1905000" indent="0">
              <a:buNone/>
              <a:defRPr sz="1335"/>
            </a:lvl6pPr>
            <a:lvl7pPr marL="2286000" indent="0">
              <a:buNone/>
              <a:defRPr sz="1335"/>
            </a:lvl7pPr>
            <a:lvl8pPr marL="2667000" indent="0">
              <a:buNone/>
              <a:defRPr sz="1335"/>
            </a:lvl8pPr>
            <a:lvl9pPr marL="3048000" indent="0">
              <a:buNone/>
              <a:defRPr sz="13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16A9041-9743-4202-B023-CBEA85AD0EE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16A9041-9743-4202-B023-CBEA85AD0EE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04271"/>
            <a:ext cx="7886700" cy="110463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400969"/>
            <a:ext cx="3868737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087563"/>
            <a:ext cx="3868737" cy="307049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788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788" cy="307049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16A9041-9743-4202-B023-CBEA85AD0EE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16A9041-9743-4202-B023-CBEA85AD0EE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16A9041-9743-4202-B023-CBEA85AD0EE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 anchor="b"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822854"/>
            <a:ext cx="4629150" cy="4061354"/>
          </a:xfrm>
        </p:spPr>
        <p:txBody>
          <a:bodyPr/>
          <a:lstStyle>
            <a:lvl1pPr>
              <a:defRPr sz="2665"/>
            </a:lvl1pPr>
            <a:lvl2pPr>
              <a:defRPr sz="2335"/>
            </a:lvl2pPr>
            <a:lvl3pPr>
              <a:defRPr sz="2000"/>
            </a:lvl3pPr>
            <a:lvl4pPr>
              <a:defRPr sz="1665"/>
            </a:lvl4pPr>
            <a:lvl5pPr>
              <a:defRPr sz="1665"/>
            </a:lvl5pPr>
            <a:lvl6pPr>
              <a:defRPr sz="1665"/>
            </a:lvl6pPr>
            <a:lvl7pPr>
              <a:defRPr sz="1665"/>
            </a:lvl7pPr>
            <a:lvl8pPr>
              <a:defRPr sz="1665"/>
            </a:lvl8pPr>
            <a:lvl9pPr>
              <a:defRPr sz="16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323"/>
          </a:xfrm>
        </p:spPr>
        <p:txBody>
          <a:bodyPr/>
          <a:lstStyle>
            <a:lvl1pPr marL="0" indent="0">
              <a:buNone/>
              <a:defRPr sz="1335"/>
            </a:lvl1pPr>
            <a:lvl2pPr marL="381000" indent="0">
              <a:buNone/>
              <a:defRPr sz="1165"/>
            </a:lvl2pPr>
            <a:lvl3pPr marL="762000" indent="0">
              <a:buNone/>
              <a:defRPr sz="1000"/>
            </a:lvl3pPr>
            <a:lvl4pPr marL="1143000" indent="0">
              <a:buNone/>
              <a:defRPr sz="835"/>
            </a:lvl4pPr>
            <a:lvl5pPr marL="1524000" indent="0">
              <a:buNone/>
              <a:defRPr sz="835"/>
            </a:lvl5pPr>
            <a:lvl6pPr marL="1905000" indent="0">
              <a:buNone/>
              <a:defRPr sz="835"/>
            </a:lvl6pPr>
            <a:lvl7pPr marL="2286000" indent="0">
              <a:buNone/>
              <a:defRPr sz="835"/>
            </a:lvl7pPr>
            <a:lvl8pPr marL="2667000" indent="0">
              <a:buNone/>
              <a:defRPr sz="835"/>
            </a:lvl8pPr>
            <a:lvl9pPr marL="3048000" indent="0">
              <a:buNone/>
              <a:defRPr sz="8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16A9041-9743-4202-B023-CBEA85AD0EE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 anchor="b"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822854"/>
            <a:ext cx="4629150" cy="4061354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665"/>
            </a:lvl1pPr>
            <a:lvl2pPr marL="381000" indent="0">
              <a:buNone/>
              <a:defRPr sz="2335"/>
            </a:lvl2pPr>
            <a:lvl3pPr marL="762000" indent="0">
              <a:buNone/>
              <a:defRPr sz="2000"/>
            </a:lvl3pPr>
            <a:lvl4pPr marL="1143000" indent="0">
              <a:buNone/>
              <a:defRPr sz="1665"/>
            </a:lvl4pPr>
            <a:lvl5pPr marL="1524000" indent="0">
              <a:buNone/>
              <a:defRPr sz="1665"/>
            </a:lvl5pPr>
            <a:lvl6pPr marL="1905000" indent="0">
              <a:buNone/>
              <a:defRPr sz="1665"/>
            </a:lvl6pPr>
            <a:lvl7pPr marL="2286000" indent="0">
              <a:buNone/>
              <a:defRPr sz="1665"/>
            </a:lvl7pPr>
            <a:lvl8pPr marL="2667000" indent="0">
              <a:buNone/>
              <a:defRPr sz="1665"/>
            </a:lvl8pPr>
            <a:lvl9pPr marL="3048000" indent="0">
              <a:buNone/>
              <a:defRPr sz="1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323"/>
          </a:xfrm>
        </p:spPr>
        <p:txBody>
          <a:bodyPr/>
          <a:lstStyle>
            <a:lvl1pPr marL="0" indent="0">
              <a:buNone/>
              <a:defRPr sz="1335"/>
            </a:lvl1pPr>
            <a:lvl2pPr marL="381000" indent="0">
              <a:buNone/>
              <a:defRPr sz="1165"/>
            </a:lvl2pPr>
            <a:lvl3pPr marL="762000" indent="0">
              <a:buNone/>
              <a:defRPr sz="1000"/>
            </a:lvl3pPr>
            <a:lvl4pPr marL="1143000" indent="0">
              <a:buNone/>
              <a:defRPr sz="835"/>
            </a:lvl4pPr>
            <a:lvl5pPr marL="1524000" indent="0">
              <a:buNone/>
              <a:defRPr sz="835"/>
            </a:lvl5pPr>
            <a:lvl6pPr marL="1905000" indent="0">
              <a:buNone/>
              <a:defRPr sz="835"/>
            </a:lvl6pPr>
            <a:lvl7pPr marL="2286000" indent="0">
              <a:buNone/>
              <a:defRPr sz="835"/>
            </a:lvl7pPr>
            <a:lvl8pPr marL="2667000" indent="0">
              <a:buNone/>
              <a:defRPr sz="835"/>
            </a:lvl8pPr>
            <a:lvl9pPr marL="3048000" indent="0">
              <a:buNone/>
              <a:defRPr sz="8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16A9041-9743-4202-B023-CBEA85AD0EE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16A9041-9743-4202-B023-CBEA85AD0EE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16A9041-9743-4202-B023-CBEA85AD0EE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935303"/>
            <a:ext cx="6858000" cy="1989667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1000" indent="0" algn="ctr">
              <a:buNone/>
              <a:defRPr sz="1665"/>
            </a:lvl2pPr>
            <a:lvl3pPr marL="762000" indent="0" algn="ctr">
              <a:buNone/>
              <a:defRPr sz="1500"/>
            </a:lvl3pPr>
            <a:lvl4pPr marL="1143000" indent="0" algn="ctr">
              <a:buNone/>
              <a:defRPr sz="1335"/>
            </a:lvl4pPr>
            <a:lvl5pPr marL="1524000" indent="0" algn="ctr">
              <a:buNone/>
              <a:defRPr sz="1335"/>
            </a:lvl5pPr>
            <a:lvl6pPr marL="1905000" indent="0" algn="ctr">
              <a:buNone/>
              <a:defRPr sz="1335"/>
            </a:lvl6pPr>
            <a:lvl7pPr marL="2286000" indent="0" algn="ctr">
              <a:buNone/>
              <a:defRPr sz="1335"/>
            </a:lvl7pPr>
            <a:lvl8pPr marL="2667000" indent="0" algn="ctr">
              <a:buNone/>
              <a:defRPr sz="1335"/>
            </a:lvl8pPr>
            <a:lvl9pPr marL="3048000" indent="0" algn="ctr">
              <a:buNone/>
              <a:defRPr sz="133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2672C5-563C-49EF-BC63-0BC40B496570}" type="slidenum"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2672C5-563C-49EF-BC63-0BC40B496570}" type="slidenum"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2000"/>
            </a:lvl1pPr>
            <a:lvl2pPr marL="381000" indent="0">
              <a:buNone/>
              <a:defRPr sz="1665"/>
            </a:lvl2pPr>
            <a:lvl3pPr marL="762000" indent="0">
              <a:buNone/>
              <a:defRPr sz="1500"/>
            </a:lvl3pPr>
            <a:lvl4pPr marL="1143000" indent="0">
              <a:buNone/>
              <a:defRPr sz="1335"/>
            </a:lvl4pPr>
            <a:lvl5pPr marL="1524000" indent="0">
              <a:buNone/>
              <a:defRPr sz="1335"/>
            </a:lvl5pPr>
            <a:lvl6pPr marL="1905000" indent="0">
              <a:buNone/>
              <a:defRPr sz="1335"/>
            </a:lvl6pPr>
            <a:lvl7pPr marL="2286000" indent="0">
              <a:buNone/>
              <a:defRPr sz="1335"/>
            </a:lvl7pPr>
            <a:lvl8pPr marL="2667000" indent="0">
              <a:buNone/>
              <a:defRPr sz="1335"/>
            </a:lvl8pPr>
            <a:lvl9pPr marL="3048000" indent="0">
              <a:buNone/>
              <a:defRPr sz="13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2672C5-563C-49EF-BC63-0BC40B496570}" type="slidenum"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2672C5-563C-49EF-BC63-0BC40B496570}" type="slidenum"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04271"/>
            <a:ext cx="7886700" cy="110463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400969"/>
            <a:ext cx="3868737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087563"/>
            <a:ext cx="3868737" cy="307049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788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788" cy="307049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2672C5-563C-49EF-BC63-0BC40B496570}" type="slidenum"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2672C5-563C-49EF-BC63-0BC40B496570}" type="slidenum"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2672C5-563C-49EF-BC63-0BC40B496570}" type="slidenum"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 anchor="b"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822854"/>
            <a:ext cx="4629150" cy="4061354"/>
          </a:xfrm>
        </p:spPr>
        <p:txBody>
          <a:bodyPr/>
          <a:lstStyle>
            <a:lvl1pPr>
              <a:defRPr sz="2665"/>
            </a:lvl1pPr>
            <a:lvl2pPr>
              <a:defRPr sz="2335"/>
            </a:lvl2pPr>
            <a:lvl3pPr>
              <a:defRPr sz="2000"/>
            </a:lvl3pPr>
            <a:lvl4pPr>
              <a:defRPr sz="1665"/>
            </a:lvl4pPr>
            <a:lvl5pPr>
              <a:defRPr sz="1665"/>
            </a:lvl5pPr>
            <a:lvl6pPr>
              <a:defRPr sz="1665"/>
            </a:lvl6pPr>
            <a:lvl7pPr>
              <a:defRPr sz="1665"/>
            </a:lvl7pPr>
            <a:lvl8pPr>
              <a:defRPr sz="1665"/>
            </a:lvl8pPr>
            <a:lvl9pPr>
              <a:defRPr sz="16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323"/>
          </a:xfrm>
        </p:spPr>
        <p:txBody>
          <a:bodyPr/>
          <a:lstStyle>
            <a:lvl1pPr marL="0" indent="0">
              <a:buNone/>
              <a:defRPr sz="1335"/>
            </a:lvl1pPr>
            <a:lvl2pPr marL="381000" indent="0">
              <a:buNone/>
              <a:defRPr sz="1165"/>
            </a:lvl2pPr>
            <a:lvl3pPr marL="762000" indent="0">
              <a:buNone/>
              <a:defRPr sz="1000"/>
            </a:lvl3pPr>
            <a:lvl4pPr marL="1143000" indent="0">
              <a:buNone/>
              <a:defRPr sz="835"/>
            </a:lvl4pPr>
            <a:lvl5pPr marL="1524000" indent="0">
              <a:buNone/>
              <a:defRPr sz="835"/>
            </a:lvl5pPr>
            <a:lvl6pPr marL="1905000" indent="0">
              <a:buNone/>
              <a:defRPr sz="835"/>
            </a:lvl6pPr>
            <a:lvl7pPr marL="2286000" indent="0">
              <a:buNone/>
              <a:defRPr sz="835"/>
            </a:lvl7pPr>
            <a:lvl8pPr marL="2667000" indent="0">
              <a:buNone/>
              <a:defRPr sz="835"/>
            </a:lvl8pPr>
            <a:lvl9pPr marL="3048000" indent="0">
              <a:buNone/>
              <a:defRPr sz="8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2672C5-563C-49EF-BC63-0BC40B496570}" type="slidenum"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 anchor="b"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822854"/>
            <a:ext cx="4629150" cy="4061354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665"/>
            </a:lvl1pPr>
            <a:lvl2pPr marL="381000" indent="0">
              <a:buNone/>
              <a:defRPr sz="2335"/>
            </a:lvl2pPr>
            <a:lvl3pPr marL="762000" indent="0">
              <a:buNone/>
              <a:defRPr sz="2000"/>
            </a:lvl3pPr>
            <a:lvl4pPr marL="1143000" indent="0">
              <a:buNone/>
              <a:defRPr sz="1665"/>
            </a:lvl4pPr>
            <a:lvl5pPr marL="1524000" indent="0">
              <a:buNone/>
              <a:defRPr sz="1665"/>
            </a:lvl5pPr>
            <a:lvl6pPr marL="1905000" indent="0">
              <a:buNone/>
              <a:defRPr sz="1665"/>
            </a:lvl6pPr>
            <a:lvl7pPr marL="2286000" indent="0">
              <a:buNone/>
              <a:defRPr sz="1665"/>
            </a:lvl7pPr>
            <a:lvl8pPr marL="2667000" indent="0">
              <a:buNone/>
              <a:defRPr sz="1665"/>
            </a:lvl8pPr>
            <a:lvl9pPr marL="3048000" indent="0">
              <a:buNone/>
              <a:defRPr sz="1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323"/>
          </a:xfrm>
        </p:spPr>
        <p:txBody>
          <a:bodyPr/>
          <a:lstStyle>
            <a:lvl1pPr marL="0" indent="0">
              <a:buNone/>
              <a:defRPr sz="1335"/>
            </a:lvl1pPr>
            <a:lvl2pPr marL="381000" indent="0">
              <a:buNone/>
              <a:defRPr sz="1165"/>
            </a:lvl2pPr>
            <a:lvl3pPr marL="762000" indent="0">
              <a:buNone/>
              <a:defRPr sz="1000"/>
            </a:lvl3pPr>
            <a:lvl4pPr marL="1143000" indent="0">
              <a:buNone/>
              <a:defRPr sz="835"/>
            </a:lvl4pPr>
            <a:lvl5pPr marL="1524000" indent="0">
              <a:buNone/>
              <a:defRPr sz="835"/>
            </a:lvl5pPr>
            <a:lvl6pPr marL="1905000" indent="0">
              <a:buNone/>
              <a:defRPr sz="835"/>
            </a:lvl6pPr>
            <a:lvl7pPr marL="2286000" indent="0">
              <a:buNone/>
              <a:defRPr sz="835"/>
            </a:lvl7pPr>
            <a:lvl8pPr marL="2667000" indent="0">
              <a:buNone/>
              <a:defRPr sz="835"/>
            </a:lvl8pPr>
            <a:lvl9pPr marL="3048000" indent="0">
              <a:buNone/>
              <a:defRPr sz="8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2672C5-563C-49EF-BC63-0BC40B496570}" type="slidenum"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2672C5-563C-49EF-BC63-0BC40B496570}" type="slidenum"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2672C5-563C-49EF-BC63-0BC40B496570}" type="slidenum"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935303"/>
            <a:ext cx="6858000" cy="1989667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1000" indent="0" algn="ctr">
              <a:buNone/>
              <a:defRPr sz="1665"/>
            </a:lvl2pPr>
            <a:lvl3pPr marL="762000" indent="0" algn="ctr">
              <a:buNone/>
              <a:defRPr sz="1500"/>
            </a:lvl3pPr>
            <a:lvl4pPr marL="1143000" indent="0" algn="ctr">
              <a:buNone/>
              <a:defRPr sz="1335"/>
            </a:lvl4pPr>
            <a:lvl5pPr marL="1524000" indent="0" algn="ctr">
              <a:buNone/>
              <a:defRPr sz="1335"/>
            </a:lvl5pPr>
            <a:lvl6pPr marL="1905000" indent="0" algn="ctr">
              <a:buNone/>
              <a:defRPr sz="1335"/>
            </a:lvl6pPr>
            <a:lvl7pPr marL="2286000" indent="0" algn="ctr">
              <a:buNone/>
              <a:defRPr sz="1335"/>
            </a:lvl7pPr>
            <a:lvl8pPr marL="2667000" indent="0" algn="ctr">
              <a:buNone/>
              <a:defRPr sz="1335"/>
            </a:lvl8pPr>
            <a:lvl9pPr marL="3048000" indent="0" algn="ctr">
              <a:buNone/>
              <a:defRPr sz="133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18AE1A-EDC3-4979-9A2A-76461FF8D5F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18AE1A-EDC3-4979-9A2A-76461FF8D5F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2000"/>
            </a:lvl1pPr>
            <a:lvl2pPr marL="381000" indent="0">
              <a:buNone/>
              <a:defRPr sz="1665"/>
            </a:lvl2pPr>
            <a:lvl3pPr marL="762000" indent="0">
              <a:buNone/>
              <a:defRPr sz="1500"/>
            </a:lvl3pPr>
            <a:lvl4pPr marL="1143000" indent="0">
              <a:buNone/>
              <a:defRPr sz="1335"/>
            </a:lvl4pPr>
            <a:lvl5pPr marL="1524000" indent="0">
              <a:buNone/>
              <a:defRPr sz="1335"/>
            </a:lvl5pPr>
            <a:lvl6pPr marL="1905000" indent="0">
              <a:buNone/>
              <a:defRPr sz="1335"/>
            </a:lvl6pPr>
            <a:lvl7pPr marL="2286000" indent="0">
              <a:buNone/>
              <a:defRPr sz="1335"/>
            </a:lvl7pPr>
            <a:lvl8pPr marL="2667000" indent="0">
              <a:buNone/>
              <a:defRPr sz="1335"/>
            </a:lvl8pPr>
            <a:lvl9pPr marL="3048000" indent="0">
              <a:buNone/>
              <a:defRPr sz="13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18AE1A-EDC3-4979-9A2A-76461FF8D5F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18AE1A-EDC3-4979-9A2A-76461FF8D5F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04271"/>
            <a:ext cx="7886700" cy="110463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400969"/>
            <a:ext cx="3868737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087563"/>
            <a:ext cx="3868737" cy="307049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788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788" cy="307049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18AE1A-EDC3-4979-9A2A-76461FF8D5F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18AE1A-EDC3-4979-9A2A-76461FF8D5F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18AE1A-EDC3-4979-9A2A-76461FF8D5F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 anchor="b"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822854"/>
            <a:ext cx="4629150" cy="4061354"/>
          </a:xfrm>
        </p:spPr>
        <p:txBody>
          <a:bodyPr/>
          <a:lstStyle>
            <a:lvl1pPr>
              <a:defRPr sz="2665"/>
            </a:lvl1pPr>
            <a:lvl2pPr>
              <a:defRPr sz="2335"/>
            </a:lvl2pPr>
            <a:lvl3pPr>
              <a:defRPr sz="2000"/>
            </a:lvl3pPr>
            <a:lvl4pPr>
              <a:defRPr sz="1665"/>
            </a:lvl4pPr>
            <a:lvl5pPr>
              <a:defRPr sz="1665"/>
            </a:lvl5pPr>
            <a:lvl6pPr>
              <a:defRPr sz="1665"/>
            </a:lvl6pPr>
            <a:lvl7pPr>
              <a:defRPr sz="1665"/>
            </a:lvl7pPr>
            <a:lvl8pPr>
              <a:defRPr sz="1665"/>
            </a:lvl8pPr>
            <a:lvl9pPr>
              <a:defRPr sz="16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323"/>
          </a:xfrm>
        </p:spPr>
        <p:txBody>
          <a:bodyPr/>
          <a:lstStyle>
            <a:lvl1pPr marL="0" indent="0">
              <a:buNone/>
              <a:defRPr sz="1335"/>
            </a:lvl1pPr>
            <a:lvl2pPr marL="381000" indent="0">
              <a:buNone/>
              <a:defRPr sz="1165"/>
            </a:lvl2pPr>
            <a:lvl3pPr marL="762000" indent="0">
              <a:buNone/>
              <a:defRPr sz="1000"/>
            </a:lvl3pPr>
            <a:lvl4pPr marL="1143000" indent="0">
              <a:buNone/>
              <a:defRPr sz="835"/>
            </a:lvl4pPr>
            <a:lvl5pPr marL="1524000" indent="0">
              <a:buNone/>
              <a:defRPr sz="835"/>
            </a:lvl5pPr>
            <a:lvl6pPr marL="1905000" indent="0">
              <a:buNone/>
              <a:defRPr sz="835"/>
            </a:lvl6pPr>
            <a:lvl7pPr marL="2286000" indent="0">
              <a:buNone/>
              <a:defRPr sz="835"/>
            </a:lvl7pPr>
            <a:lvl8pPr marL="2667000" indent="0">
              <a:buNone/>
              <a:defRPr sz="835"/>
            </a:lvl8pPr>
            <a:lvl9pPr marL="3048000" indent="0">
              <a:buNone/>
              <a:defRPr sz="8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18AE1A-EDC3-4979-9A2A-76461FF8D5F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 anchor="b"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822854"/>
            <a:ext cx="4629150" cy="4061354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665"/>
            </a:lvl1pPr>
            <a:lvl2pPr marL="381000" indent="0">
              <a:buNone/>
              <a:defRPr sz="2335"/>
            </a:lvl2pPr>
            <a:lvl3pPr marL="762000" indent="0">
              <a:buNone/>
              <a:defRPr sz="2000"/>
            </a:lvl3pPr>
            <a:lvl4pPr marL="1143000" indent="0">
              <a:buNone/>
              <a:defRPr sz="1665"/>
            </a:lvl4pPr>
            <a:lvl5pPr marL="1524000" indent="0">
              <a:buNone/>
              <a:defRPr sz="1665"/>
            </a:lvl5pPr>
            <a:lvl6pPr marL="1905000" indent="0">
              <a:buNone/>
              <a:defRPr sz="1665"/>
            </a:lvl6pPr>
            <a:lvl7pPr marL="2286000" indent="0">
              <a:buNone/>
              <a:defRPr sz="1665"/>
            </a:lvl7pPr>
            <a:lvl8pPr marL="2667000" indent="0">
              <a:buNone/>
              <a:defRPr sz="1665"/>
            </a:lvl8pPr>
            <a:lvl9pPr marL="3048000" indent="0">
              <a:buNone/>
              <a:defRPr sz="1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323"/>
          </a:xfrm>
        </p:spPr>
        <p:txBody>
          <a:bodyPr/>
          <a:lstStyle>
            <a:lvl1pPr marL="0" indent="0">
              <a:buNone/>
              <a:defRPr sz="1335"/>
            </a:lvl1pPr>
            <a:lvl2pPr marL="381000" indent="0">
              <a:buNone/>
              <a:defRPr sz="1165"/>
            </a:lvl2pPr>
            <a:lvl3pPr marL="762000" indent="0">
              <a:buNone/>
              <a:defRPr sz="1000"/>
            </a:lvl3pPr>
            <a:lvl4pPr marL="1143000" indent="0">
              <a:buNone/>
              <a:defRPr sz="835"/>
            </a:lvl4pPr>
            <a:lvl5pPr marL="1524000" indent="0">
              <a:buNone/>
              <a:defRPr sz="835"/>
            </a:lvl5pPr>
            <a:lvl6pPr marL="1905000" indent="0">
              <a:buNone/>
              <a:defRPr sz="835"/>
            </a:lvl6pPr>
            <a:lvl7pPr marL="2286000" indent="0">
              <a:buNone/>
              <a:defRPr sz="835"/>
            </a:lvl7pPr>
            <a:lvl8pPr marL="2667000" indent="0">
              <a:buNone/>
              <a:defRPr sz="835"/>
            </a:lvl8pPr>
            <a:lvl9pPr marL="3048000" indent="0">
              <a:buNone/>
              <a:defRPr sz="8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18AE1A-EDC3-4979-9A2A-76461FF8D5F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18AE1A-EDC3-4979-9A2A-76461FF8D5F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18AE1A-EDC3-4979-9A2A-76461FF8D5F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935303"/>
            <a:ext cx="6858000" cy="1989667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1000" indent="0" algn="ctr">
              <a:buNone/>
              <a:defRPr sz="1665"/>
            </a:lvl2pPr>
            <a:lvl3pPr marL="762000" indent="0" algn="ctr">
              <a:buNone/>
              <a:defRPr sz="1500"/>
            </a:lvl3pPr>
            <a:lvl4pPr marL="1143000" indent="0" algn="ctr">
              <a:buNone/>
              <a:defRPr sz="1335"/>
            </a:lvl4pPr>
            <a:lvl5pPr marL="1524000" indent="0" algn="ctr">
              <a:buNone/>
              <a:defRPr sz="1335"/>
            </a:lvl5pPr>
            <a:lvl6pPr marL="1905000" indent="0" algn="ctr">
              <a:buNone/>
              <a:defRPr sz="1335"/>
            </a:lvl6pPr>
            <a:lvl7pPr marL="2286000" indent="0" algn="ctr">
              <a:buNone/>
              <a:defRPr sz="1335"/>
            </a:lvl7pPr>
            <a:lvl8pPr marL="2667000" indent="0" algn="ctr">
              <a:buNone/>
              <a:defRPr sz="1335"/>
            </a:lvl8pPr>
            <a:lvl9pPr marL="3048000" indent="0" algn="ctr">
              <a:buNone/>
              <a:defRPr sz="133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750610-D51B-479D-8074-1B16D7986B3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750610-D51B-479D-8074-1B16D7986B3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2000"/>
            </a:lvl1pPr>
            <a:lvl2pPr marL="381000" indent="0">
              <a:buNone/>
              <a:defRPr sz="1665"/>
            </a:lvl2pPr>
            <a:lvl3pPr marL="762000" indent="0">
              <a:buNone/>
              <a:defRPr sz="1500"/>
            </a:lvl3pPr>
            <a:lvl4pPr marL="1143000" indent="0">
              <a:buNone/>
              <a:defRPr sz="1335"/>
            </a:lvl4pPr>
            <a:lvl5pPr marL="1524000" indent="0">
              <a:buNone/>
              <a:defRPr sz="1335"/>
            </a:lvl5pPr>
            <a:lvl6pPr marL="1905000" indent="0">
              <a:buNone/>
              <a:defRPr sz="1335"/>
            </a:lvl6pPr>
            <a:lvl7pPr marL="2286000" indent="0">
              <a:buNone/>
              <a:defRPr sz="1335"/>
            </a:lvl7pPr>
            <a:lvl8pPr marL="2667000" indent="0">
              <a:buNone/>
              <a:defRPr sz="1335"/>
            </a:lvl8pPr>
            <a:lvl9pPr marL="3048000" indent="0">
              <a:buNone/>
              <a:defRPr sz="13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750610-D51B-479D-8074-1B16D7986B3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33400" y="1394354"/>
            <a:ext cx="3962400" cy="374914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94354"/>
            <a:ext cx="3962400" cy="374914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750610-D51B-479D-8074-1B16D7986B3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04271"/>
            <a:ext cx="7886700" cy="110463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400969"/>
            <a:ext cx="3868737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087563"/>
            <a:ext cx="3868737" cy="307049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788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788" cy="307049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750610-D51B-479D-8074-1B16D7986B3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750610-D51B-479D-8074-1B16D7986B3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750610-D51B-479D-8074-1B16D7986B3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 anchor="b"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822854"/>
            <a:ext cx="4629150" cy="4061354"/>
          </a:xfrm>
        </p:spPr>
        <p:txBody>
          <a:bodyPr/>
          <a:lstStyle>
            <a:lvl1pPr>
              <a:defRPr sz="2665"/>
            </a:lvl1pPr>
            <a:lvl2pPr>
              <a:defRPr sz="2335"/>
            </a:lvl2pPr>
            <a:lvl3pPr>
              <a:defRPr sz="2000"/>
            </a:lvl3pPr>
            <a:lvl4pPr>
              <a:defRPr sz="1665"/>
            </a:lvl4pPr>
            <a:lvl5pPr>
              <a:defRPr sz="1665"/>
            </a:lvl5pPr>
            <a:lvl6pPr>
              <a:defRPr sz="1665"/>
            </a:lvl6pPr>
            <a:lvl7pPr>
              <a:defRPr sz="1665"/>
            </a:lvl7pPr>
            <a:lvl8pPr>
              <a:defRPr sz="1665"/>
            </a:lvl8pPr>
            <a:lvl9pPr>
              <a:defRPr sz="16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323"/>
          </a:xfrm>
        </p:spPr>
        <p:txBody>
          <a:bodyPr/>
          <a:lstStyle>
            <a:lvl1pPr marL="0" indent="0">
              <a:buNone/>
              <a:defRPr sz="1335"/>
            </a:lvl1pPr>
            <a:lvl2pPr marL="381000" indent="0">
              <a:buNone/>
              <a:defRPr sz="1165"/>
            </a:lvl2pPr>
            <a:lvl3pPr marL="762000" indent="0">
              <a:buNone/>
              <a:defRPr sz="1000"/>
            </a:lvl3pPr>
            <a:lvl4pPr marL="1143000" indent="0">
              <a:buNone/>
              <a:defRPr sz="835"/>
            </a:lvl4pPr>
            <a:lvl5pPr marL="1524000" indent="0">
              <a:buNone/>
              <a:defRPr sz="835"/>
            </a:lvl5pPr>
            <a:lvl6pPr marL="1905000" indent="0">
              <a:buNone/>
              <a:defRPr sz="835"/>
            </a:lvl6pPr>
            <a:lvl7pPr marL="2286000" indent="0">
              <a:buNone/>
              <a:defRPr sz="835"/>
            </a:lvl7pPr>
            <a:lvl8pPr marL="2667000" indent="0">
              <a:buNone/>
              <a:defRPr sz="835"/>
            </a:lvl8pPr>
            <a:lvl9pPr marL="3048000" indent="0">
              <a:buNone/>
              <a:defRPr sz="8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750610-D51B-479D-8074-1B16D7986B3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 anchor="b"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822854"/>
            <a:ext cx="4629150" cy="4061354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665"/>
            </a:lvl1pPr>
            <a:lvl2pPr marL="381000" indent="0">
              <a:buNone/>
              <a:defRPr sz="2335"/>
            </a:lvl2pPr>
            <a:lvl3pPr marL="762000" indent="0">
              <a:buNone/>
              <a:defRPr sz="2000"/>
            </a:lvl3pPr>
            <a:lvl4pPr marL="1143000" indent="0">
              <a:buNone/>
              <a:defRPr sz="1665"/>
            </a:lvl4pPr>
            <a:lvl5pPr marL="1524000" indent="0">
              <a:buNone/>
              <a:defRPr sz="1665"/>
            </a:lvl5pPr>
            <a:lvl6pPr marL="1905000" indent="0">
              <a:buNone/>
              <a:defRPr sz="1665"/>
            </a:lvl6pPr>
            <a:lvl7pPr marL="2286000" indent="0">
              <a:buNone/>
              <a:defRPr sz="1665"/>
            </a:lvl7pPr>
            <a:lvl8pPr marL="2667000" indent="0">
              <a:buNone/>
              <a:defRPr sz="1665"/>
            </a:lvl8pPr>
            <a:lvl9pPr marL="3048000" indent="0">
              <a:buNone/>
              <a:defRPr sz="1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323"/>
          </a:xfrm>
        </p:spPr>
        <p:txBody>
          <a:bodyPr/>
          <a:lstStyle>
            <a:lvl1pPr marL="0" indent="0">
              <a:buNone/>
              <a:defRPr sz="1335"/>
            </a:lvl1pPr>
            <a:lvl2pPr marL="381000" indent="0">
              <a:buNone/>
              <a:defRPr sz="1165"/>
            </a:lvl2pPr>
            <a:lvl3pPr marL="762000" indent="0">
              <a:buNone/>
              <a:defRPr sz="1000"/>
            </a:lvl3pPr>
            <a:lvl4pPr marL="1143000" indent="0">
              <a:buNone/>
              <a:defRPr sz="835"/>
            </a:lvl4pPr>
            <a:lvl5pPr marL="1524000" indent="0">
              <a:buNone/>
              <a:defRPr sz="835"/>
            </a:lvl5pPr>
            <a:lvl6pPr marL="1905000" indent="0">
              <a:buNone/>
              <a:defRPr sz="835"/>
            </a:lvl6pPr>
            <a:lvl7pPr marL="2286000" indent="0">
              <a:buNone/>
              <a:defRPr sz="835"/>
            </a:lvl7pPr>
            <a:lvl8pPr marL="2667000" indent="0">
              <a:buNone/>
              <a:defRPr sz="835"/>
            </a:lvl8pPr>
            <a:lvl9pPr marL="3048000" indent="0">
              <a:buNone/>
              <a:defRPr sz="8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750610-D51B-479D-8074-1B16D7986B3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750610-D51B-479D-8074-1B16D7986B3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47625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47625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750610-D51B-479D-8074-1B16D7986B3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935303"/>
            <a:ext cx="6858000" cy="1989667"/>
          </a:xfrm>
        </p:spPr>
        <p:txBody>
          <a:bodyPr/>
          <a:lstStyle>
            <a:lvl1pPr algn="ctr"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1000" indent="0" algn="ctr">
              <a:buNone/>
              <a:defRPr sz="1665"/>
            </a:lvl2pPr>
            <a:lvl3pPr marL="762000" indent="0" algn="ctr">
              <a:buNone/>
              <a:defRPr sz="1500"/>
            </a:lvl3pPr>
            <a:lvl4pPr marL="1143000" indent="0" algn="ctr">
              <a:buNone/>
              <a:defRPr sz="1335"/>
            </a:lvl4pPr>
            <a:lvl5pPr marL="1524000" indent="0" algn="ctr">
              <a:buNone/>
              <a:defRPr sz="1335"/>
            </a:lvl5pPr>
            <a:lvl6pPr marL="1905000" indent="0" algn="ctr">
              <a:buNone/>
              <a:defRPr sz="1335"/>
            </a:lvl6pPr>
            <a:lvl7pPr marL="2286000" indent="0" algn="ctr">
              <a:buNone/>
              <a:defRPr sz="1335"/>
            </a:lvl7pPr>
            <a:lvl8pPr marL="2667000" indent="0" algn="ctr">
              <a:buNone/>
              <a:defRPr sz="1335"/>
            </a:lvl8pPr>
            <a:lvl9pPr marL="3048000" indent="0" algn="ctr">
              <a:buNone/>
              <a:defRPr sz="133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3E0B14-B5F0-48E5-97E0-81EFAC5F6D96}" type="slidenum"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3E0B14-B5F0-48E5-97E0-81EFAC5F6D96}" type="slidenum"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/>
          <a:lstStyle>
            <a:lvl1pPr>
              <a:defRPr sz="5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2000"/>
            </a:lvl1pPr>
            <a:lvl2pPr marL="381000" indent="0">
              <a:buNone/>
              <a:defRPr sz="1665"/>
            </a:lvl2pPr>
            <a:lvl3pPr marL="762000" indent="0">
              <a:buNone/>
              <a:defRPr sz="1500"/>
            </a:lvl3pPr>
            <a:lvl4pPr marL="1143000" indent="0">
              <a:buNone/>
              <a:defRPr sz="1335"/>
            </a:lvl4pPr>
            <a:lvl5pPr marL="1524000" indent="0">
              <a:buNone/>
              <a:defRPr sz="1335"/>
            </a:lvl5pPr>
            <a:lvl6pPr marL="1905000" indent="0">
              <a:buNone/>
              <a:defRPr sz="1335"/>
            </a:lvl6pPr>
            <a:lvl7pPr marL="2286000" indent="0">
              <a:buNone/>
              <a:defRPr sz="1335"/>
            </a:lvl7pPr>
            <a:lvl8pPr marL="2667000" indent="0">
              <a:buNone/>
              <a:defRPr sz="1335"/>
            </a:lvl8pPr>
            <a:lvl9pPr marL="3048000" indent="0">
              <a:buNone/>
              <a:defRPr sz="13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3E0B14-B5F0-48E5-97E0-81EFAC5F6D96}" type="slidenum"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35851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35851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3E0B14-B5F0-48E5-97E0-81EFAC5F6D96}" type="slidenum"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04271"/>
            <a:ext cx="7886700" cy="110463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400969"/>
            <a:ext cx="3868737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087563"/>
            <a:ext cx="3868737" cy="307049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788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00" indent="0">
              <a:buNone/>
              <a:defRPr sz="1665" b="1"/>
            </a:lvl2pPr>
            <a:lvl3pPr marL="762000" indent="0">
              <a:buNone/>
              <a:defRPr sz="1500" b="1"/>
            </a:lvl3pPr>
            <a:lvl4pPr marL="1143000" indent="0">
              <a:buNone/>
              <a:defRPr sz="1335" b="1"/>
            </a:lvl4pPr>
            <a:lvl5pPr marL="1524000" indent="0">
              <a:buNone/>
              <a:defRPr sz="1335" b="1"/>
            </a:lvl5pPr>
            <a:lvl6pPr marL="1905000" indent="0">
              <a:buNone/>
              <a:defRPr sz="1335" b="1"/>
            </a:lvl6pPr>
            <a:lvl7pPr marL="2286000" indent="0">
              <a:buNone/>
              <a:defRPr sz="1335" b="1"/>
            </a:lvl7pPr>
            <a:lvl8pPr marL="2667000" indent="0">
              <a:buNone/>
              <a:defRPr sz="1335" b="1"/>
            </a:lvl8pPr>
            <a:lvl9pPr marL="3048000" indent="0">
              <a:buNone/>
              <a:defRPr sz="13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788" cy="307049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3E0B14-B5F0-48E5-97E0-81EFAC5F6D96}" type="slidenum"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3E0B14-B5F0-48E5-97E0-81EFAC5F6D96}" type="slidenum"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3E0B14-B5F0-48E5-97E0-81EFAC5F6D96}" type="slidenum"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822854"/>
            <a:ext cx="4629150" cy="4061354"/>
          </a:xfrm>
        </p:spPr>
        <p:txBody>
          <a:bodyPr/>
          <a:lstStyle>
            <a:lvl1pPr>
              <a:defRPr sz="2665"/>
            </a:lvl1pPr>
            <a:lvl2pPr>
              <a:defRPr sz="2335"/>
            </a:lvl2pPr>
            <a:lvl3pPr>
              <a:defRPr sz="2000"/>
            </a:lvl3pPr>
            <a:lvl4pPr>
              <a:defRPr sz="1665"/>
            </a:lvl4pPr>
            <a:lvl5pPr>
              <a:defRPr sz="1665"/>
            </a:lvl5pPr>
            <a:lvl6pPr>
              <a:defRPr sz="1665"/>
            </a:lvl6pPr>
            <a:lvl7pPr>
              <a:defRPr sz="1665"/>
            </a:lvl7pPr>
            <a:lvl8pPr>
              <a:defRPr sz="1665"/>
            </a:lvl8pPr>
            <a:lvl9pPr>
              <a:defRPr sz="16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323"/>
          </a:xfrm>
        </p:spPr>
        <p:txBody>
          <a:bodyPr/>
          <a:lstStyle>
            <a:lvl1pPr marL="0" indent="0">
              <a:buNone/>
              <a:defRPr sz="1335"/>
            </a:lvl1pPr>
            <a:lvl2pPr marL="381000" indent="0">
              <a:buNone/>
              <a:defRPr sz="1165"/>
            </a:lvl2pPr>
            <a:lvl3pPr marL="762000" indent="0">
              <a:buNone/>
              <a:defRPr sz="1000"/>
            </a:lvl3pPr>
            <a:lvl4pPr marL="1143000" indent="0">
              <a:buNone/>
              <a:defRPr sz="835"/>
            </a:lvl4pPr>
            <a:lvl5pPr marL="1524000" indent="0">
              <a:buNone/>
              <a:defRPr sz="835"/>
            </a:lvl5pPr>
            <a:lvl6pPr marL="1905000" indent="0">
              <a:buNone/>
              <a:defRPr sz="835"/>
            </a:lvl6pPr>
            <a:lvl7pPr marL="2286000" indent="0">
              <a:buNone/>
              <a:defRPr sz="835"/>
            </a:lvl7pPr>
            <a:lvl8pPr marL="2667000" indent="0">
              <a:buNone/>
              <a:defRPr sz="835"/>
            </a:lvl8pPr>
            <a:lvl9pPr marL="3048000" indent="0">
              <a:buNone/>
              <a:defRPr sz="8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3E0B14-B5F0-48E5-97E0-81EFAC5F6D96}" type="slidenum"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</p:spPr>
        <p:txBody>
          <a:bodyPr/>
          <a:lstStyle>
            <a:lvl1pPr>
              <a:defRPr sz="26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822854"/>
            <a:ext cx="4629150" cy="4061354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665"/>
            </a:lvl1pPr>
            <a:lvl2pPr marL="381000" indent="0">
              <a:buNone/>
              <a:defRPr sz="2335"/>
            </a:lvl2pPr>
            <a:lvl3pPr marL="762000" indent="0">
              <a:buNone/>
              <a:defRPr sz="2000"/>
            </a:lvl3pPr>
            <a:lvl4pPr marL="1143000" indent="0">
              <a:buNone/>
              <a:defRPr sz="1665"/>
            </a:lvl4pPr>
            <a:lvl5pPr marL="1524000" indent="0">
              <a:buNone/>
              <a:defRPr sz="1665"/>
            </a:lvl5pPr>
            <a:lvl6pPr marL="1905000" indent="0">
              <a:buNone/>
              <a:defRPr sz="1665"/>
            </a:lvl6pPr>
            <a:lvl7pPr marL="2286000" indent="0">
              <a:buNone/>
              <a:defRPr sz="1665"/>
            </a:lvl7pPr>
            <a:lvl8pPr marL="2667000" indent="0">
              <a:buNone/>
              <a:defRPr sz="1665"/>
            </a:lvl8pPr>
            <a:lvl9pPr marL="3048000" indent="0">
              <a:buNone/>
              <a:defRPr sz="1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323"/>
          </a:xfrm>
        </p:spPr>
        <p:txBody>
          <a:bodyPr/>
          <a:lstStyle>
            <a:lvl1pPr marL="0" indent="0">
              <a:buNone/>
              <a:defRPr sz="1335"/>
            </a:lvl1pPr>
            <a:lvl2pPr marL="381000" indent="0">
              <a:buNone/>
              <a:defRPr sz="1165"/>
            </a:lvl2pPr>
            <a:lvl3pPr marL="762000" indent="0">
              <a:buNone/>
              <a:defRPr sz="1000"/>
            </a:lvl3pPr>
            <a:lvl4pPr marL="1143000" indent="0">
              <a:buNone/>
              <a:defRPr sz="835"/>
            </a:lvl4pPr>
            <a:lvl5pPr marL="1524000" indent="0">
              <a:buNone/>
              <a:defRPr sz="835"/>
            </a:lvl5pPr>
            <a:lvl6pPr marL="1905000" indent="0">
              <a:buNone/>
              <a:defRPr sz="835"/>
            </a:lvl6pPr>
            <a:lvl7pPr marL="2286000" indent="0">
              <a:buNone/>
              <a:defRPr sz="835"/>
            </a:lvl7pPr>
            <a:lvl8pPr marL="2667000" indent="0">
              <a:buNone/>
              <a:defRPr sz="835"/>
            </a:lvl8pPr>
            <a:lvl9pPr marL="3048000" indent="0">
              <a:buNone/>
              <a:defRPr sz="8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3E0B14-B5F0-48E5-97E0-81EFAC5F6D96}" type="slidenum"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3E0B14-B5F0-48E5-97E0-81EFAC5F6D96}" type="slidenum"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44500"/>
            <a:ext cx="2057400" cy="466460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44500"/>
            <a:ext cx="6019800" cy="466460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3E0B14-B5F0-48E5-97E0-81EFAC5F6D96}" type="slidenum"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8.xml"/><Relationship Id="rId13" Type="http://schemas.openxmlformats.org/officeDocument/2006/relationships/theme" Target="../theme/theme5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9.xml"/><Relationship Id="rId12" Type="http://schemas.openxmlformats.org/officeDocument/2006/relationships/theme" Target="../theme/theme6.xml"/><Relationship Id="rId11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2362200" y="0"/>
            <a:ext cx="6781800" cy="6985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zh-CN" dirty="0"/>
              <a:t>单击此处编辑母版标题样式</a:t>
            </a:r>
            <a:endParaRPr lang="zh-CN" altLang="zh-CN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4354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165" smtClean="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4354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 typeface="Arial" panose="020B0604020202020204" pitchFamily="34" charset="0"/>
              <a:buNone/>
              <a:defRPr sz="1165" smtClean="0"/>
            </a:lvl1pPr>
          </a:lstStyle>
          <a:p>
            <a:endParaRPr lang="zh-CN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4354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1165" smtClean="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slow">
    <p:diamond/>
  </p:transition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000" kern="1200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85750" indent="-285750" algn="l" rtl="0" eaLnBrk="0" fontAlgn="base" hangingPunct="0">
        <a:spcBef>
          <a:spcPts val="80"/>
        </a:spcBef>
        <a:spcAft>
          <a:spcPct val="0"/>
        </a:spcAft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19125" indent="-238125" algn="l" rtl="0" eaLnBrk="0" fontAlgn="base" hangingPunct="0">
        <a:spcBef>
          <a:spcPts val="80"/>
        </a:spcBef>
        <a:spcAft>
          <a:spcPct val="0"/>
        </a:spcAft>
        <a:buChar char="–"/>
        <a:defRPr sz="2335" kern="1200">
          <a:solidFill>
            <a:schemeClr val="tx1"/>
          </a:solidFill>
          <a:latin typeface="+mn-lt"/>
          <a:ea typeface="+mn-ea"/>
          <a:cs typeface="+mn-cs"/>
        </a:defRPr>
      </a:lvl2pPr>
      <a:lvl3pPr marL="952500" indent="-190500" algn="l" rtl="0" eaLnBrk="0" fontAlgn="base" hangingPunct="0">
        <a:spcBef>
          <a:spcPts val="8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500" indent="-190500" algn="l" rtl="0" eaLnBrk="0" fontAlgn="base" hangingPunct="0">
        <a:spcBef>
          <a:spcPts val="80"/>
        </a:spcBef>
        <a:spcAft>
          <a:spcPct val="0"/>
        </a:spcAft>
        <a:buChar char="–"/>
        <a:defRPr sz="1665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190500" algn="l" rtl="0" eaLnBrk="0" fontAlgn="base" hangingPunct="0">
        <a:spcBef>
          <a:spcPts val="80"/>
        </a:spcBef>
        <a:spcAft>
          <a:spcPct val="0"/>
        </a:spcAft>
        <a:buChar char="»"/>
        <a:defRPr sz="1665" kern="1200">
          <a:solidFill>
            <a:schemeClr val="tx1"/>
          </a:solidFill>
          <a:latin typeface="+mn-lt"/>
          <a:ea typeface="+mn-ea"/>
          <a:cs typeface="+mn-cs"/>
        </a:defRPr>
      </a:lvl5pPr>
      <a:lvl6pPr marL="2095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zh-CN" dirty="0"/>
              <a:t>单击此处编辑母版标题样式</a:t>
            </a:r>
            <a:endParaRPr lang="zh-CN" altLang="zh-CN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96958"/>
            <a:ext cx="21336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000" smtClean="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96958"/>
            <a:ext cx="28956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000" smtClean="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96958"/>
            <a:ext cx="21336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000" smtClean="0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16A9041-9743-4202-B023-CBEA85AD0EE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9pPr>
    </p:titleStyle>
    <p:bodyStyle>
      <a:lvl1pPr marL="285750" indent="-285750" algn="l" rtl="0" eaLnBrk="0" fontAlgn="base" hangingPunct="0">
        <a:spcBef>
          <a:spcPts val="80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19125" indent="-238125" algn="l" rtl="0" eaLnBrk="0" fontAlgn="base" hangingPunct="0">
        <a:spcBef>
          <a:spcPts val="80"/>
        </a:spcBef>
        <a:spcAft>
          <a:spcPct val="0"/>
        </a:spcAft>
        <a:buFont typeface="Arial" panose="020B0604020202020204" pitchFamily="34" charset="0"/>
        <a:buChar char="–"/>
        <a:defRPr sz="2335" kern="1200">
          <a:solidFill>
            <a:schemeClr val="tx1"/>
          </a:solidFill>
          <a:latin typeface="+mn-lt"/>
          <a:ea typeface="+mn-ea"/>
          <a:cs typeface="+mn-cs"/>
        </a:defRPr>
      </a:lvl2pPr>
      <a:lvl3pPr marL="952500" indent="-190500" algn="l" rtl="0" eaLnBrk="0" fontAlgn="base" hangingPunct="0">
        <a:spcBef>
          <a:spcPts val="8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500" indent="-190500" algn="l" rtl="0" eaLnBrk="0" fontAlgn="base" hangingPunct="0">
        <a:spcBef>
          <a:spcPts val="80"/>
        </a:spcBef>
        <a:spcAft>
          <a:spcPct val="0"/>
        </a:spcAft>
        <a:buFont typeface="Arial" panose="020B0604020202020204" pitchFamily="34" charset="0"/>
        <a:buChar char="–"/>
        <a:defRPr sz="1665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190500" algn="l" rtl="0" eaLnBrk="0" fontAlgn="base" hangingPunct="0">
        <a:spcBef>
          <a:spcPts val="80"/>
        </a:spcBef>
        <a:spcAft>
          <a:spcPct val="0"/>
        </a:spcAft>
        <a:buFont typeface="Arial" panose="020B0604020202020204" pitchFamily="34" charset="0"/>
        <a:buChar char="»"/>
        <a:defRPr sz="1665" kern="1200">
          <a:solidFill>
            <a:schemeClr val="tx1"/>
          </a:solidFill>
          <a:latin typeface="+mn-lt"/>
          <a:ea typeface="+mn-ea"/>
          <a:cs typeface="+mn-cs"/>
        </a:defRPr>
      </a:lvl5pPr>
      <a:lvl6pPr marL="2095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zh-CN" dirty="0"/>
              <a:t>单击此处编辑母版标题样式</a:t>
            </a:r>
            <a:endParaRPr lang="zh-CN" altLang="zh-CN" dirty="0"/>
          </a:p>
        </p:txBody>
      </p:sp>
      <p:sp>
        <p:nvSpPr>
          <p:cNvPr id="3075" name="Rectangle 3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4354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165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4354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 typeface="Arial" panose="020B0604020202020204" pitchFamily="34" charset="0"/>
              <a:buNone/>
              <a:defRPr sz="1165" smtClean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4354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1165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2672C5-563C-49EF-BC63-0BC40B496570}" type="slidenum"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65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85750" indent="-285750" algn="l" rtl="0" eaLnBrk="0" fontAlgn="base" hangingPunct="0">
        <a:spcBef>
          <a:spcPts val="80"/>
        </a:spcBef>
        <a:spcAft>
          <a:spcPct val="0"/>
        </a:spcAft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19125" indent="-238125" algn="l" rtl="0" eaLnBrk="0" fontAlgn="base" hangingPunct="0">
        <a:spcBef>
          <a:spcPts val="80"/>
        </a:spcBef>
        <a:spcAft>
          <a:spcPct val="0"/>
        </a:spcAft>
        <a:buChar char="–"/>
        <a:defRPr sz="2335" kern="1200">
          <a:solidFill>
            <a:schemeClr val="tx1"/>
          </a:solidFill>
          <a:latin typeface="+mn-lt"/>
          <a:ea typeface="+mn-ea"/>
          <a:cs typeface="+mn-cs"/>
        </a:defRPr>
      </a:lvl2pPr>
      <a:lvl3pPr marL="952500" indent="-190500" algn="l" rtl="0" eaLnBrk="0" fontAlgn="base" hangingPunct="0">
        <a:spcBef>
          <a:spcPts val="8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500" indent="-190500" algn="l" rtl="0" eaLnBrk="0" fontAlgn="base" hangingPunct="0">
        <a:spcBef>
          <a:spcPts val="80"/>
        </a:spcBef>
        <a:spcAft>
          <a:spcPct val="0"/>
        </a:spcAft>
        <a:buChar char="–"/>
        <a:defRPr sz="1665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190500" algn="l" rtl="0" eaLnBrk="0" fontAlgn="base" hangingPunct="0">
        <a:spcBef>
          <a:spcPts val="80"/>
        </a:spcBef>
        <a:spcAft>
          <a:spcPct val="0"/>
        </a:spcAft>
        <a:buChar char="»"/>
        <a:defRPr sz="1665" kern="1200">
          <a:solidFill>
            <a:schemeClr val="tx1"/>
          </a:solidFill>
          <a:latin typeface="+mn-lt"/>
          <a:ea typeface="+mn-ea"/>
          <a:cs typeface="+mn-cs"/>
        </a:defRPr>
      </a:lvl5pPr>
      <a:lvl6pPr marL="2095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zh-CN" dirty="0"/>
              <a:t>单击此处编辑母版标题样式</a:t>
            </a:r>
            <a:endParaRPr lang="zh-CN" altLang="zh-CN" dirty="0"/>
          </a:p>
        </p:txBody>
      </p:sp>
      <p:sp>
        <p:nvSpPr>
          <p:cNvPr id="4099" name="Rectangle 3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4354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165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4354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 typeface="Arial" panose="020B0604020202020204" pitchFamily="34" charset="0"/>
              <a:buNone/>
              <a:defRPr sz="1165" smtClean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4354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1165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18AE1A-EDC3-4979-9A2A-76461FF8D5FD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65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85750" indent="-285750" algn="l" rtl="0" eaLnBrk="0" fontAlgn="base" hangingPunct="0">
        <a:spcBef>
          <a:spcPts val="80"/>
        </a:spcBef>
        <a:spcAft>
          <a:spcPct val="0"/>
        </a:spcAft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19125" indent="-238125" algn="l" rtl="0" eaLnBrk="0" fontAlgn="base" hangingPunct="0">
        <a:spcBef>
          <a:spcPts val="80"/>
        </a:spcBef>
        <a:spcAft>
          <a:spcPct val="0"/>
        </a:spcAft>
        <a:buChar char="–"/>
        <a:defRPr sz="2335" kern="1200">
          <a:solidFill>
            <a:schemeClr val="tx1"/>
          </a:solidFill>
          <a:latin typeface="+mn-lt"/>
          <a:ea typeface="+mn-ea"/>
          <a:cs typeface="+mn-cs"/>
        </a:defRPr>
      </a:lvl2pPr>
      <a:lvl3pPr marL="952500" indent="-190500" algn="l" rtl="0" eaLnBrk="0" fontAlgn="base" hangingPunct="0">
        <a:spcBef>
          <a:spcPts val="8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500" indent="-190500" algn="l" rtl="0" eaLnBrk="0" fontAlgn="base" hangingPunct="0">
        <a:spcBef>
          <a:spcPts val="80"/>
        </a:spcBef>
        <a:spcAft>
          <a:spcPct val="0"/>
        </a:spcAft>
        <a:buChar char="–"/>
        <a:defRPr sz="1665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190500" algn="l" rtl="0" eaLnBrk="0" fontAlgn="base" hangingPunct="0">
        <a:spcBef>
          <a:spcPts val="80"/>
        </a:spcBef>
        <a:spcAft>
          <a:spcPct val="0"/>
        </a:spcAft>
        <a:buChar char="»"/>
        <a:defRPr sz="1665" kern="1200">
          <a:solidFill>
            <a:schemeClr val="tx1"/>
          </a:solidFill>
          <a:latin typeface="+mn-lt"/>
          <a:ea typeface="+mn-ea"/>
          <a:cs typeface="+mn-cs"/>
        </a:defRPr>
      </a:lvl5pPr>
      <a:lvl6pPr marL="2095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 noRot="1"/>
          </p:cNvSpPr>
          <p:nvPr>
            <p:ph type="title"/>
          </p:nvPr>
        </p:nvSpPr>
        <p:spPr>
          <a:xfrm>
            <a:off x="533400" y="381000"/>
            <a:ext cx="8077200" cy="889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zh-CN" dirty="0"/>
              <a:t>单击此处编辑母版标题样式</a:t>
            </a:r>
            <a:endParaRPr lang="zh-CN" altLang="zh-CN" dirty="0"/>
          </a:p>
        </p:txBody>
      </p:sp>
      <p:sp>
        <p:nvSpPr>
          <p:cNvPr id="5123" name="Rectangle 3"/>
          <p:cNvSpPr>
            <a:spLocks noGrp="1" noRot="1"/>
          </p:cNvSpPr>
          <p:nvPr>
            <p:ph type="body" idx="1"/>
          </p:nvPr>
        </p:nvSpPr>
        <p:spPr>
          <a:xfrm>
            <a:off x="533400" y="1394354"/>
            <a:ext cx="8077200" cy="3749146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5254625"/>
            <a:ext cx="2289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165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54625"/>
            <a:ext cx="2895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 typeface="Arial" panose="020B0604020202020204" pitchFamily="34" charset="0"/>
              <a:buNone/>
              <a:defRPr sz="1165" smtClean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54625"/>
            <a:ext cx="2289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1165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C750610-D51B-479D-8074-1B16D7986B3C}" type="slidenum"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 spd="slow">
    <p:randomBar dir="vert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65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85750" indent="-285750" algn="l" rtl="0" eaLnBrk="0" fontAlgn="base" hangingPunct="0">
        <a:spcBef>
          <a:spcPts val="8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v"/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19125" indent="-238125" algn="l" rtl="0" eaLnBrk="0" fontAlgn="base" hangingPunct="0">
        <a:spcBef>
          <a:spcPts val="8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335" kern="1200">
          <a:solidFill>
            <a:schemeClr val="tx1"/>
          </a:solidFill>
          <a:latin typeface="+mn-lt"/>
          <a:ea typeface="+mn-ea"/>
          <a:cs typeface="+mn-cs"/>
        </a:defRPr>
      </a:lvl2pPr>
      <a:lvl3pPr marL="952500" indent="-190500" algn="l" rtl="0" eaLnBrk="0" fontAlgn="base" hangingPunct="0">
        <a:spcBef>
          <a:spcPts val="8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500" indent="-190500" algn="l" rtl="0" eaLnBrk="0" fontAlgn="base" hangingPunct="0">
        <a:spcBef>
          <a:spcPts val="8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1665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190500" algn="l" rtl="0" eaLnBrk="0" fontAlgn="base" hangingPunct="0">
        <a:spcBef>
          <a:spcPts val="8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v"/>
        <a:defRPr sz="1665" kern="1200">
          <a:solidFill>
            <a:schemeClr val="tx1"/>
          </a:solidFill>
          <a:latin typeface="+mn-lt"/>
          <a:ea typeface="+mn-ea"/>
          <a:cs typeface="+mn-cs"/>
        </a:defRPr>
      </a:lvl5pPr>
      <a:lvl6pPr marL="2095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457200" y="444500"/>
            <a:ext cx="8229600" cy="9525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r>
              <a:rPr lang="zh-CN" altLang="zh-CN" dirty="0"/>
              <a:t>单击此处编辑母版标题样式</a:t>
            </a:r>
            <a:endParaRPr lang="zh-CN" altLang="zh-CN" dirty="0"/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229600" cy="3585104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7000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835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7000"/>
            <a:ext cx="2895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 typeface="Arial" panose="020B0604020202020204" pitchFamily="34" charset="0"/>
              <a:buNone/>
              <a:defRPr sz="835" smtClean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52070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835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3E0B14-B5F0-48E5-97E0-81EFAC5F6D96}" type="slidenum"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151" name="Group 7"/>
          <p:cNvGrpSpPr/>
          <p:nvPr/>
        </p:nvGrpSpPr>
        <p:grpSpPr>
          <a:xfrm>
            <a:off x="279400" y="127000"/>
            <a:ext cx="8686800" cy="1333500"/>
            <a:chOff x="0" y="0"/>
            <a:chExt cx="5472" cy="1008"/>
          </a:xfrm>
        </p:grpSpPr>
        <p:sp>
          <p:nvSpPr>
            <p:cNvPr id="6152" name="Line 8"/>
            <p:cNvSpPr/>
            <p:nvPr/>
          </p:nvSpPr>
          <p:spPr>
            <a:xfrm flipH="1">
              <a:off x="112" y="1008"/>
              <a:ext cx="523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153" name="Rectangle 9"/>
            <p:cNvSpPr>
              <a:spLocks noChangeArrowheads="1"/>
            </p:cNvSpPr>
            <p:nvPr/>
          </p:nvSpPr>
          <p:spPr bwMode="auto">
            <a:xfrm>
              <a:off x="5328" y="0"/>
              <a:ext cx="144" cy="144"/>
            </a:xfrm>
            <a:prstGeom prst="rect">
              <a:avLst/>
            </a:prstGeom>
            <a:solidFill>
              <a:schemeClr val="bg2"/>
            </a:solidFill>
            <a:ln w="12700" cmpd="sng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4" name="Rectangle 10"/>
            <p:cNvSpPr>
              <a:spLocks noChangeArrowheads="1"/>
            </p:cNvSpPr>
            <p:nvPr/>
          </p:nvSpPr>
          <p:spPr bwMode="auto">
            <a:xfrm>
              <a:off x="0" y="0"/>
              <a:ext cx="5326" cy="144"/>
            </a:xfrm>
            <a:prstGeom prst="rect">
              <a:avLst/>
            </a:prstGeom>
            <a:solidFill>
              <a:schemeClr val="accent2"/>
            </a:solidFill>
            <a:ln w="12700" cmpd="sng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5" name="Rectangle 11"/>
            <p:cNvSpPr>
              <a:spLocks noChangeArrowheads="1"/>
            </p:cNvSpPr>
            <p:nvPr/>
          </p:nvSpPr>
          <p:spPr bwMode="auto">
            <a:xfrm>
              <a:off x="0" y="144"/>
              <a:ext cx="5326" cy="88"/>
            </a:xfrm>
            <a:prstGeom prst="rect">
              <a:avLst/>
            </a:prstGeom>
            <a:solidFill>
              <a:schemeClr val="bg2"/>
            </a:solidFill>
            <a:ln w="12700" cmpd="sng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6" name="Rectangle 12"/>
            <p:cNvSpPr>
              <a:spLocks noChangeArrowheads="1"/>
            </p:cNvSpPr>
            <p:nvPr/>
          </p:nvSpPr>
          <p:spPr bwMode="auto">
            <a:xfrm>
              <a:off x="5328" y="145"/>
              <a:ext cx="144" cy="86"/>
            </a:xfrm>
            <a:prstGeom prst="rect">
              <a:avLst/>
            </a:prstGeom>
            <a:solidFill>
              <a:schemeClr val="accent2"/>
            </a:solidFill>
            <a:ln w="12700" cmpd="sng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 spd="slow">
    <p:randomBar dir="vert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65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91795" indent="-391795" algn="l" rtl="0" eaLnBrk="0" fontAlgn="base" hangingPunct="0">
        <a:spcBef>
          <a:spcPts val="8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756920" indent="-363855" algn="l" rtl="0" eaLnBrk="0" fontAlgn="base" hangingPunct="0">
        <a:spcBef>
          <a:spcPts val="8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n"/>
        <a:defRPr sz="2335" kern="1200">
          <a:solidFill>
            <a:schemeClr val="tx1"/>
          </a:solidFill>
          <a:latin typeface="+mn-lt"/>
          <a:ea typeface="+mn-ea"/>
          <a:cs typeface="+mn-cs"/>
        </a:defRPr>
      </a:lvl2pPr>
      <a:lvl3pPr marL="1148080" indent="-390525" algn="l" rtl="0" eaLnBrk="0" fontAlgn="base" hangingPunct="0">
        <a:spcBef>
          <a:spcPts val="8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2730" indent="-365125" algn="l" rtl="0" eaLnBrk="0" fontAlgn="base" hangingPunct="0">
        <a:spcBef>
          <a:spcPts val="8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n"/>
        <a:defRPr sz="1665" kern="1200">
          <a:solidFill>
            <a:schemeClr val="tx1"/>
          </a:solidFill>
          <a:latin typeface="+mn-lt"/>
          <a:ea typeface="+mn-ea"/>
          <a:cs typeface="+mn-cs"/>
        </a:defRPr>
      </a:lvl4pPr>
      <a:lvl5pPr marL="1914525" indent="-390525" algn="l" rtl="0" eaLnBrk="0" fontAlgn="base" hangingPunct="0">
        <a:spcBef>
          <a:spcPts val="8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1665" kern="1200">
          <a:solidFill>
            <a:schemeClr val="tx1"/>
          </a:solidFill>
          <a:latin typeface="+mn-lt"/>
          <a:ea typeface="+mn-ea"/>
          <a:cs typeface="+mn-cs"/>
        </a:defRPr>
      </a:lvl5pPr>
      <a:lvl6pPr marL="2095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500" indent="-190500" algn="l" defTabSz="76200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000" algn="l" defTabSz="7620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hyperlink" Target="http://pic2.iecool.com/wenhuajiaoyu/wenhuayongpinyi/wenhuayongpinyi2_0468.jpg" TargetMode="Externa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hyperlink" Target="http://pic2.iecool.com/wenhuajiaoyu/wenhuayongpinyi/wenhuayongpinyi2_0468.jpg" TargetMode="Externa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hyperlink" Target="&#24377;&#31783;&#31216;&#21407;&#29702;.MPG" TargetMode="External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jpeg"/><Relationship Id="rId1" Type="http://schemas.openxmlformats.org/officeDocument/2006/relationships/image" Target="../media/image37.emf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6.jpeg"/><Relationship Id="rId1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8.png"/><Relationship Id="rId1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2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4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image" Target="../media/image55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0.GIF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1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3.png"/><Relationship Id="rId1" Type="http://schemas.openxmlformats.org/officeDocument/2006/relationships/image" Target="../media/image6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image" Target="../media/image65.jpe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6.wmf"/><Relationship Id="rId1" Type="http://schemas.openxmlformats.org/officeDocument/2006/relationships/control" Target="../activeX/activeX1.xml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0.jpeg"/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image" Target="../media/image67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1.pn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image" Target="../media/image7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image" Target="../media/image75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9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2.jpeg"/><Relationship Id="rId1" Type="http://schemas.openxmlformats.org/officeDocument/2006/relationships/image" Target="../media/image80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1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5" name="Picture 3" descr="8-1-3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851958" y="1418167"/>
            <a:ext cx="7081573" cy="4259792"/>
          </a:xfrm>
        </p:spPr>
      </p:pic>
      <p:sp>
        <p:nvSpPr>
          <p:cNvPr id="7171" name="WordArt 4"/>
          <p:cNvSpPr/>
          <p:nvPr/>
        </p:nvSpPr>
        <p:spPr>
          <a:xfrm>
            <a:off x="3012282" y="398198"/>
            <a:ext cx="3419739" cy="8400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4500" b="1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弹力</a:t>
            </a:r>
            <a:endParaRPr lang="zh-CN" altLang="en-US" sz="45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194" name="Group 2"/>
          <p:cNvGrpSpPr/>
          <p:nvPr/>
        </p:nvGrpSpPr>
        <p:grpSpPr>
          <a:xfrm>
            <a:off x="935302" y="517261"/>
            <a:ext cx="2198688" cy="533135"/>
            <a:chOff x="0" y="0"/>
            <a:chExt cx="1662" cy="403"/>
          </a:xfrm>
        </p:grpSpPr>
        <p:pic>
          <p:nvPicPr>
            <p:cNvPr id="8214" name="TextBox 1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1662" cy="40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15" name="Text Box 4"/>
            <p:cNvSpPr txBox="1"/>
            <p:nvPr/>
          </p:nvSpPr>
          <p:spPr>
            <a:xfrm>
              <a:off x="94" y="65"/>
              <a:ext cx="1489" cy="3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试一试，想一想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8195" name="矩形 8"/>
          <p:cNvSpPr/>
          <p:nvPr/>
        </p:nvSpPr>
        <p:spPr>
          <a:xfrm>
            <a:off x="1476375" y="4443678"/>
            <a:ext cx="6216386" cy="810260"/>
          </a:xfrm>
          <a:prstGeom prst="rect">
            <a:avLst/>
          </a:prstGeom>
          <a:solidFill>
            <a:schemeClr val="bg1"/>
          </a:solidFill>
          <a:ln w="25400" cap="flat" cmpd="sng">
            <a:solidFill>
              <a:srgbClr val="F79646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335" b="1" dirty="0">
                <a:solidFill>
                  <a:srgbClr val="0000FF"/>
                </a:solidFill>
                <a:latin typeface="宋体" panose="02010600030101010101" pitchFamily="2" charset="-122"/>
              </a:rPr>
              <a:t>用力分别压弹簧、拉橡皮筋、挤压橡皮泥、捏面团；松手后，物体的形变有什么不同吗？</a:t>
            </a:r>
            <a:endParaRPr lang="zh-CN" altLang="en-US" sz="2335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grpSp>
        <p:nvGrpSpPr>
          <p:cNvPr id="9222" name="Group 6"/>
          <p:cNvGrpSpPr/>
          <p:nvPr/>
        </p:nvGrpSpPr>
        <p:grpSpPr>
          <a:xfrm>
            <a:off x="5541698" y="1574271"/>
            <a:ext cx="570177" cy="808303"/>
            <a:chOff x="0" y="0"/>
            <a:chExt cx="431" cy="611"/>
          </a:xfrm>
        </p:grpSpPr>
        <p:pic>
          <p:nvPicPr>
            <p:cNvPr id="8212" name="右箭头 1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31" cy="6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13" name="Text Box 8"/>
            <p:cNvSpPr txBox="1"/>
            <p:nvPr/>
          </p:nvSpPr>
          <p:spPr>
            <a:xfrm>
              <a:off x="37" y="160"/>
              <a:ext cx="270" cy="27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endParaRPr lang="zh-CN" altLang="en-US" sz="15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9225" name="Group 9"/>
          <p:cNvGrpSpPr/>
          <p:nvPr/>
        </p:nvGrpSpPr>
        <p:grpSpPr>
          <a:xfrm>
            <a:off x="6137011" y="1463146"/>
            <a:ext cx="1701271" cy="919428"/>
            <a:chOff x="0" y="0"/>
            <a:chExt cx="1286" cy="695"/>
          </a:xfrm>
        </p:grpSpPr>
        <p:pic>
          <p:nvPicPr>
            <p:cNvPr id="8210" name="圆角矩形 1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86" cy="6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11" name="Text Box 11"/>
            <p:cNvSpPr txBox="1"/>
            <p:nvPr/>
          </p:nvSpPr>
          <p:spPr>
            <a:xfrm>
              <a:off x="65" y="93"/>
              <a:ext cx="1158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335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恢复到原来形状</a:t>
              </a:r>
              <a:endParaRPr lang="en-US" altLang="zh-CN" sz="2335" b="1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9228" name="Group 12"/>
          <p:cNvGrpSpPr/>
          <p:nvPr/>
        </p:nvGrpSpPr>
        <p:grpSpPr>
          <a:xfrm>
            <a:off x="5598583" y="3124729"/>
            <a:ext cx="574146" cy="746125"/>
            <a:chOff x="0" y="0"/>
            <a:chExt cx="434" cy="564"/>
          </a:xfrm>
        </p:grpSpPr>
        <p:pic>
          <p:nvPicPr>
            <p:cNvPr id="8208" name="右箭头 1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34" cy="56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09" name="Text Box 14"/>
            <p:cNvSpPr txBox="1"/>
            <p:nvPr/>
          </p:nvSpPr>
          <p:spPr>
            <a:xfrm>
              <a:off x="39" y="147"/>
              <a:ext cx="270" cy="24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endParaRPr lang="zh-CN" altLang="en-US" sz="15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9231" name="Group 15"/>
          <p:cNvGrpSpPr/>
          <p:nvPr/>
        </p:nvGrpSpPr>
        <p:grpSpPr>
          <a:xfrm>
            <a:off x="6076157" y="3012282"/>
            <a:ext cx="1944688" cy="919427"/>
            <a:chOff x="0" y="0"/>
            <a:chExt cx="1470" cy="695"/>
          </a:xfrm>
        </p:grpSpPr>
        <p:pic>
          <p:nvPicPr>
            <p:cNvPr id="8206" name="圆角矩形 1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470" cy="6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07" name="Text Box 17"/>
            <p:cNvSpPr txBox="1"/>
            <p:nvPr/>
          </p:nvSpPr>
          <p:spPr>
            <a:xfrm>
              <a:off x="111" y="92"/>
              <a:ext cx="1248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335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没有恢复到原来形状</a:t>
              </a:r>
              <a:endParaRPr lang="zh-CN" altLang="en-US" sz="2335" b="1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8200" name="Group 18"/>
          <p:cNvGrpSpPr>
            <a:grpSpLocks noChangeAspect="1"/>
          </p:cNvGrpSpPr>
          <p:nvPr/>
        </p:nvGrpSpPr>
        <p:grpSpPr>
          <a:xfrm>
            <a:off x="1416844" y="1250157"/>
            <a:ext cx="4270375" cy="2976563"/>
            <a:chOff x="0" y="0"/>
            <a:chExt cx="5125065" cy="3571901"/>
          </a:xfrm>
        </p:grpSpPr>
        <p:pic>
          <p:nvPicPr>
            <p:cNvPr id="8202" name="Picture 10" descr="0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03590" y="-6654"/>
              <a:ext cx="2481072" cy="178612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203" name="Picture 3" descr="8-1-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5498" y="-6654"/>
              <a:ext cx="2493264" cy="184708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204" name="Picture 5" descr="橡皮泥发生范性形变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5498" y="1822146"/>
              <a:ext cx="2493264" cy="175564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205" name="Picture 6" descr="面包的形变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46262" y="1779474"/>
              <a:ext cx="2487168" cy="179832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8201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48563" y="119062"/>
            <a:ext cx="735542" cy="6098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2" name="Picture 4"/>
          <p:cNvPicPr>
            <a:picLocks noChangeAspect="1"/>
          </p:cNvPicPr>
          <p:nvPr/>
        </p:nvPicPr>
        <p:blipFill>
          <a:blip r:embed="rId1">
            <a:lum contrast="30000"/>
          </a:blip>
          <a:srcRect r="23932"/>
          <a:stretch>
            <a:fillRect/>
          </a:stretch>
        </p:blipFill>
        <p:spPr>
          <a:xfrm>
            <a:off x="1238250" y="1477698"/>
            <a:ext cx="3393282" cy="1587500"/>
          </a:xfrm>
          <a:prstGeom prst="rect">
            <a:avLst/>
          </a:prstGeom>
          <a:noFill/>
          <a:ln w="9525">
            <a:noFill/>
          </a:ln>
          <a:effectLst>
            <a:outerShdw dist="139700" dir="2699999" algn="ctr" rotWithShape="0">
              <a:srgbClr val="333333">
                <a:alpha val="59000"/>
              </a:srgbClr>
            </a:outerShdw>
          </a:effectLst>
        </p:spPr>
      </p:pic>
      <p:pic>
        <p:nvPicPr>
          <p:cNvPr id="10243" name="Picture 6"/>
          <p:cNvPicPr>
            <a:picLocks noChangeAspect="1"/>
          </p:cNvPicPr>
          <p:nvPr/>
        </p:nvPicPr>
        <p:blipFill>
          <a:blip r:embed="rId2">
            <a:lum contrast="40000"/>
          </a:blip>
          <a:srcRect r="22627"/>
          <a:stretch>
            <a:fillRect/>
          </a:stretch>
        </p:blipFill>
        <p:spPr>
          <a:xfrm>
            <a:off x="1238250" y="3452813"/>
            <a:ext cx="3393282" cy="1547813"/>
          </a:xfrm>
          <a:prstGeom prst="rect">
            <a:avLst/>
          </a:prstGeom>
          <a:noFill/>
          <a:ln w="9525">
            <a:noFill/>
          </a:ln>
          <a:effectLst>
            <a:outerShdw dist="139700" dir="2699999" algn="ctr" rotWithShape="0">
              <a:srgbClr val="333333">
                <a:alpha val="59000"/>
              </a:srgbClr>
            </a:outerShdw>
          </a:effectLst>
        </p:spPr>
      </p:pic>
      <p:sp>
        <p:nvSpPr>
          <p:cNvPr id="9220" name="TextBox 3"/>
          <p:cNvSpPr txBox="1"/>
          <p:nvPr/>
        </p:nvSpPr>
        <p:spPr>
          <a:xfrm>
            <a:off x="1119188" y="411427"/>
            <a:ext cx="3053080" cy="7835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5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一、弹力：</a:t>
            </a:r>
            <a:endParaRPr lang="zh-CN" altLang="en-US" sz="4500" b="1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0245" name="TextBox 4"/>
          <p:cNvSpPr txBox="1"/>
          <p:nvPr/>
        </p:nvSpPr>
        <p:spPr>
          <a:xfrm>
            <a:off x="4810125" y="997479"/>
            <a:ext cx="3274219" cy="11703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335" b="1" dirty="0">
                <a:latin typeface="Times New Roman" panose="02020603050405020304" pitchFamily="18" charset="0"/>
                <a:ea typeface="仿宋" panose="02010609060101010101" charset="-122"/>
              </a:rPr>
              <a:t>1</a:t>
            </a:r>
            <a:r>
              <a:rPr lang="zh-CN" altLang="en-US" sz="2335" b="1" dirty="0">
                <a:latin typeface="宋体" panose="02010600030101010101" pitchFamily="2" charset="-122"/>
                <a:ea typeface="仿宋" panose="02010609060101010101" charset="-122"/>
              </a:rPr>
              <a:t>．弹性：受力时发生形变，不受力时，又</a:t>
            </a:r>
            <a:r>
              <a:rPr lang="zh-CN" altLang="en-US" sz="2335" b="1" dirty="0">
                <a:solidFill>
                  <a:srgbClr val="C00000"/>
                </a:solidFill>
                <a:latin typeface="宋体" panose="02010600030101010101" pitchFamily="2" charset="-122"/>
                <a:ea typeface="仿宋" panose="02010609060101010101" charset="-122"/>
              </a:rPr>
              <a:t>恢复到原来的形状</a:t>
            </a:r>
            <a:r>
              <a:rPr lang="zh-CN" altLang="en-US" sz="2335" b="1" dirty="0">
                <a:latin typeface="宋体" panose="02010600030101010101" pitchFamily="2" charset="-122"/>
                <a:ea typeface="仿宋" panose="02010609060101010101" charset="-122"/>
              </a:rPr>
              <a:t>的性质。</a:t>
            </a:r>
            <a:endParaRPr lang="zh-CN" altLang="en-US" sz="2335" b="1" dirty="0">
              <a:latin typeface="宋体" panose="02010600030101010101" pitchFamily="2" charset="-122"/>
              <a:ea typeface="仿宋" panose="02010609060101010101" charset="-122"/>
            </a:endParaRPr>
          </a:p>
        </p:txBody>
      </p:sp>
      <p:sp>
        <p:nvSpPr>
          <p:cNvPr id="10246" name="TextBox 5"/>
          <p:cNvSpPr txBox="1"/>
          <p:nvPr/>
        </p:nvSpPr>
        <p:spPr>
          <a:xfrm>
            <a:off x="4869657" y="3452813"/>
            <a:ext cx="3274218" cy="11703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335" b="1" dirty="0">
                <a:latin typeface="Times New Roman" panose="02020603050405020304" pitchFamily="18" charset="0"/>
                <a:ea typeface="仿宋" panose="02010609060101010101" charset="-122"/>
              </a:rPr>
              <a:t>2</a:t>
            </a:r>
            <a:r>
              <a:rPr lang="zh-CN" altLang="en-US" sz="2335" b="1" dirty="0">
                <a:latin typeface="宋体" panose="02010600030101010101" pitchFamily="2" charset="-122"/>
                <a:ea typeface="仿宋" panose="02010609060101010101" charset="-122"/>
              </a:rPr>
              <a:t>．塑性：形变后</a:t>
            </a:r>
            <a:r>
              <a:rPr lang="zh-CN" altLang="en-US" sz="2335" b="1" dirty="0">
                <a:solidFill>
                  <a:srgbClr val="C00000"/>
                </a:solidFill>
                <a:latin typeface="宋体" panose="02010600030101010101" pitchFamily="2" charset="-122"/>
                <a:ea typeface="仿宋" panose="02010609060101010101" charset="-122"/>
              </a:rPr>
              <a:t>不能</a:t>
            </a:r>
            <a:r>
              <a:rPr lang="zh-CN" altLang="en-US" sz="2335" b="1" dirty="0">
                <a:latin typeface="宋体" panose="02010600030101010101" pitchFamily="2" charset="-122"/>
                <a:ea typeface="仿宋" panose="02010609060101010101" charset="-122"/>
              </a:rPr>
              <a:t>恢复到原来的形状的性质。</a:t>
            </a:r>
            <a:endParaRPr lang="zh-CN" altLang="en-US" sz="2335" b="1" dirty="0">
              <a:latin typeface="宋体" panose="02010600030101010101" pitchFamily="2" charset="-122"/>
              <a:ea typeface="仿宋" panose="02010609060101010101" charset="-122"/>
            </a:endParaRPr>
          </a:p>
        </p:txBody>
      </p:sp>
      <p:sp>
        <p:nvSpPr>
          <p:cNvPr id="10247" name="TextBox 6"/>
          <p:cNvSpPr txBox="1"/>
          <p:nvPr/>
        </p:nvSpPr>
        <p:spPr>
          <a:xfrm>
            <a:off x="4939771" y="2618053"/>
            <a:ext cx="2868930" cy="450850"/>
          </a:xfrm>
          <a:prstGeom prst="rect">
            <a:avLst/>
          </a:prstGeom>
          <a:solidFill>
            <a:schemeClr val="bg1"/>
          </a:solidFill>
          <a:ln w="25400" cap="flat" cmpd="sng">
            <a:solidFill>
              <a:srgbClr val="4BACC6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335" b="1" dirty="0">
                <a:solidFill>
                  <a:srgbClr val="000000"/>
                </a:solidFill>
                <a:latin typeface="宋体" panose="02010600030101010101" pitchFamily="2" charset="-122"/>
                <a:ea typeface="仿宋" panose="02010609060101010101" charset="-122"/>
              </a:rPr>
              <a:t>这种形变称</a:t>
            </a:r>
            <a:r>
              <a:rPr lang="zh-CN" altLang="en-US" sz="2335" b="1" dirty="0">
                <a:solidFill>
                  <a:srgbClr val="C00000"/>
                </a:solidFill>
                <a:latin typeface="宋体" panose="02010600030101010101" pitchFamily="2" charset="-122"/>
                <a:ea typeface="仿宋" panose="02010609060101010101" charset="-122"/>
              </a:rPr>
              <a:t>弹性形变</a:t>
            </a:r>
            <a:endParaRPr lang="zh-CN" altLang="en-US" sz="2335" b="1" dirty="0">
              <a:solidFill>
                <a:srgbClr val="C00000"/>
              </a:solidFill>
              <a:latin typeface="宋体" panose="02010600030101010101" pitchFamily="2" charset="-122"/>
              <a:ea typeface="仿宋" panose="02010609060101010101" charset="-122"/>
            </a:endParaRPr>
          </a:p>
        </p:txBody>
      </p:sp>
      <p:sp>
        <p:nvSpPr>
          <p:cNvPr id="10248" name="TextBox 7"/>
          <p:cNvSpPr txBox="1"/>
          <p:nvPr/>
        </p:nvSpPr>
        <p:spPr>
          <a:xfrm>
            <a:off x="4988719" y="4623594"/>
            <a:ext cx="2853531" cy="810260"/>
          </a:xfrm>
          <a:prstGeom prst="rect">
            <a:avLst/>
          </a:prstGeom>
          <a:solidFill>
            <a:schemeClr val="bg1"/>
          </a:solidFill>
          <a:ln w="25400" cap="flat" cmpd="sng">
            <a:solidFill>
              <a:srgbClr val="4BACC6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335" b="1" dirty="0">
                <a:solidFill>
                  <a:srgbClr val="000000"/>
                </a:solidFill>
                <a:latin typeface="宋体" panose="02010600030101010101" pitchFamily="2" charset="-122"/>
                <a:ea typeface="仿宋" panose="02010609060101010101" charset="-122"/>
              </a:rPr>
              <a:t>这种形变称</a:t>
            </a:r>
            <a:r>
              <a:rPr lang="zh-CN" altLang="en-US" sz="2335" b="1" dirty="0">
                <a:solidFill>
                  <a:srgbClr val="C00000"/>
                </a:solidFill>
                <a:latin typeface="宋体" panose="02010600030101010101" pitchFamily="2" charset="-122"/>
                <a:ea typeface="仿宋" panose="02010609060101010101" charset="-122"/>
              </a:rPr>
              <a:t>塑性形变</a:t>
            </a:r>
            <a:endParaRPr lang="zh-CN" altLang="en-US" sz="2335" b="1" dirty="0">
              <a:solidFill>
                <a:srgbClr val="C00000"/>
              </a:solidFill>
              <a:latin typeface="宋体" panose="02010600030101010101" pitchFamily="2" charset="-122"/>
              <a:ea typeface="仿宋" panose="02010609060101010101" charset="-122"/>
            </a:endParaRPr>
          </a:p>
        </p:txBody>
      </p:sp>
      <p:pic>
        <p:nvPicPr>
          <p:cNvPr id="9225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563" y="119062"/>
            <a:ext cx="735542" cy="6098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6" grpId="0"/>
      <p:bldP spid="10247" grpId="0" bldLvl="0" animBg="1"/>
      <p:bldP spid="10248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2" name="Picture 2" descr="http://pica.nipic.com/2008-03-15/2008315144735728_2.jpg"/>
          <p:cNvPicPr>
            <a:picLocks noChangeAspect="1"/>
          </p:cNvPicPr>
          <p:nvPr/>
        </p:nvPicPr>
        <p:blipFill>
          <a:blip r:embed="rId1"/>
          <a:srcRect l="-342" r="16113" b="10246"/>
          <a:stretch>
            <a:fillRect/>
          </a:stretch>
        </p:blipFill>
        <p:spPr>
          <a:xfrm>
            <a:off x="5167313" y="952500"/>
            <a:ext cx="2989792" cy="2262188"/>
          </a:xfrm>
          <a:prstGeom prst="rect">
            <a:avLst/>
          </a:prstGeom>
          <a:noFill/>
          <a:ln w="9525">
            <a:noFill/>
          </a:ln>
          <a:effectLst>
            <a:outerShdw dist="139700" dir="2699999" algn="ctr" rotWithShape="0">
              <a:srgbClr val="333333">
                <a:alpha val="59000"/>
              </a:srgbClr>
            </a:outerShdw>
          </a:effectLst>
        </p:spPr>
      </p:pic>
      <p:sp>
        <p:nvSpPr>
          <p:cNvPr id="10243" name="TextBox 2"/>
          <p:cNvSpPr txBox="1"/>
          <p:nvPr/>
        </p:nvSpPr>
        <p:spPr>
          <a:xfrm>
            <a:off x="1119188" y="1250157"/>
            <a:ext cx="3750469" cy="810260"/>
          </a:xfrm>
          <a:prstGeom prst="rect">
            <a:avLst/>
          </a:prstGeom>
          <a:gradFill rotWithShape="1">
            <a:gsLst>
              <a:gs pos="0">
                <a:srgbClr val="5D417E">
                  <a:alpha val="100000"/>
                </a:srgbClr>
              </a:gs>
              <a:gs pos="80000">
                <a:srgbClr val="7B58A6">
                  <a:alpha val="100000"/>
                </a:srgbClr>
              </a:gs>
              <a:gs pos="100000">
                <a:srgbClr val="7B57A8">
                  <a:alpha val="100000"/>
                </a:srgbClr>
              </a:gs>
            </a:gsLst>
            <a:lin ang="5400000"/>
            <a:tileRect/>
          </a:gradFill>
          <a:ln w="9525" cap="flat" cmpd="sng">
            <a:solidFill>
              <a:srgbClr val="7D60A0"/>
            </a:solidFill>
            <a:prstDash val="solid"/>
            <a:miter/>
            <a:headEnd type="none" w="med" len="med"/>
            <a:tailEnd type="none" w="med" len="med"/>
          </a:ln>
          <a:effectLst>
            <a:outerShdw dist="23000" dir="5400000" algn="ctr" rotWithShape="0">
              <a:srgbClr val="000000">
                <a:alpha val="28998"/>
              </a:srgbClr>
            </a:outerShdw>
          </a:effectLst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335" b="1" dirty="0">
                <a:solidFill>
                  <a:srgbClr val="FFFFFF"/>
                </a:solidFill>
                <a:latin typeface="宋体" panose="02010600030101010101" pitchFamily="2" charset="-122"/>
                <a:ea typeface="华文楷体" pitchFamily="2" charset="-122"/>
              </a:rPr>
              <a:t>撑竿跳的竿子是用玻璃钢做的，玻璃钢有什么性质？</a:t>
            </a:r>
            <a:endParaRPr lang="zh-CN" altLang="en-US" sz="2335" b="1" dirty="0">
              <a:solidFill>
                <a:srgbClr val="FFFFFF"/>
              </a:solidFill>
              <a:latin typeface="宋体" panose="02010600030101010101" pitchFamily="2" charset="-122"/>
              <a:ea typeface="华文楷体" pitchFamily="2" charset="-122"/>
            </a:endParaRPr>
          </a:p>
        </p:txBody>
      </p:sp>
      <p:sp>
        <p:nvSpPr>
          <p:cNvPr id="11268" name="TextBox 3"/>
          <p:cNvSpPr txBox="1"/>
          <p:nvPr/>
        </p:nvSpPr>
        <p:spPr>
          <a:xfrm>
            <a:off x="1119188" y="2262188"/>
            <a:ext cx="3750469" cy="810260"/>
          </a:xfrm>
          <a:prstGeom prst="rect">
            <a:avLst/>
          </a:prstGeom>
          <a:gradFill rotWithShape="1">
            <a:gsLst>
              <a:gs pos="0">
                <a:srgbClr val="2787A0">
                  <a:alpha val="100000"/>
                </a:srgbClr>
              </a:gs>
              <a:gs pos="80000">
                <a:srgbClr val="36B1D2">
                  <a:alpha val="100000"/>
                </a:srgbClr>
              </a:gs>
              <a:gs pos="100000">
                <a:srgbClr val="34B3D6">
                  <a:alpha val="100000"/>
                </a:srgbClr>
              </a:gs>
            </a:gsLst>
            <a:lin ang="5400000"/>
            <a:tileRect/>
          </a:gradFill>
          <a:ln w="9525" cap="flat" cmpd="sng">
            <a:solidFill>
              <a:srgbClr val="46AAC5"/>
            </a:solidFill>
            <a:prstDash val="solid"/>
            <a:miter/>
            <a:headEnd type="none" w="med" len="med"/>
            <a:tailEnd type="none" w="med" len="med"/>
          </a:ln>
          <a:effectLst>
            <a:outerShdw dist="23000" dir="5400000" algn="ctr" rotWithShape="0">
              <a:srgbClr val="000000">
                <a:alpha val="28998"/>
              </a:srgbClr>
            </a:outerShdw>
          </a:effectLst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335" b="1" dirty="0">
                <a:solidFill>
                  <a:srgbClr val="FFFFFF"/>
                </a:solidFill>
                <a:latin typeface="宋体" panose="02010600030101010101" pitchFamily="2" charset="-122"/>
                <a:ea typeface="华文楷体" pitchFamily="2" charset="-122"/>
              </a:rPr>
              <a:t>如果用橡皮泥做的竿子会怎么样？</a:t>
            </a:r>
            <a:endParaRPr lang="zh-CN" altLang="en-US" sz="2335" b="1" dirty="0">
              <a:solidFill>
                <a:srgbClr val="FFFFFF"/>
              </a:solidFill>
              <a:latin typeface="宋体" panose="02010600030101010101" pitchFamily="2" charset="-122"/>
              <a:ea typeface="华文楷体" pitchFamily="2" charset="-122"/>
            </a:endParaRPr>
          </a:p>
        </p:txBody>
      </p:sp>
      <p:sp>
        <p:nvSpPr>
          <p:cNvPr id="11269" name="TextBox 4"/>
          <p:cNvSpPr txBox="1"/>
          <p:nvPr/>
        </p:nvSpPr>
        <p:spPr>
          <a:xfrm>
            <a:off x="1098021" y="3274219"/>
            <a:ext cx="4958080" cy="450850"/>
          </a:xfrm>
          <a:prstGeom prst="rect">
            <a:avLst/>
          </a:prstGeom>
          <a:gradFill rotWithShape="1">
            <a:gsLst>
              <a:gs pos="0">
                <a:srgbClr val="9B2D2A">
                  <a:alpha val="100000"/>
                </a:srgbClr>
              </a:gs>
              <a:gs pos="80000">
                <a:srgbClr val="CB3D3A">
                  <a:alpha val="100000"/>
                </a:srgbClr>
              </a:gs>
              <a:gs pos="100000">
                <a:srgbClr val="CE3B37">
                  <a:alpha val="100000"/>
                </a:srgbClr>
              </a:gs>
            </a:gsLst>
            <a:lin ang="5400000"/>
            <a:tileRect/>
          </a:gradFill>
          <a:ln w="9525" cap="flat" cmpd="sng">
            <a:solidFill>
              <a:srgbClr val="BE4B48"/>
            </a:solidFill>
            <a:prstDash val="solid"/>
            <a:miter/>
            <a:headEnd type="none" w="med" len="med"/>
            <a:tailEnd type="none" w="med" len="med"/>
          </a:ln>
          <a:effectLst>
            <a:outerShdw dist="23000" dir="5400000" algn="ctr" rotWithShape="0">
              <a:srgbClr val="000000">
                <a:alpha val="28998"/>
              </a:srgbClr>
            </a:outerShdw>
          </a:effec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335" b="1" dirty="0">
                <a:solidFill>
                  <a:srgbClr val="FFFFFF"/>
                </a:solidFill>
                <a:latin typeface="宋体" panose="02010600030101010101" pitchFamily="2" charset="-122"/>
                <a:ea typeface="华文楷体" pitchFamily="2" charset="-122"/>
              </a:rPr>
              <a:t>回忆压弹簧、拉橡皮筋时手的感受。</a:t>
            </a:r>
            <a:endParaRPr lang="zh-CN" altLang="en-US" sz="2335" b="1" dirty="0">
              <a:solidFill>
                <a:srgbClr val="FFFFFF"/>
              </a:solidFill>
              <a:latin typeface="宋体" panose="02010600030101010101" pitchFamily="2" charset="-122"/>
              <a:ea typeface="华文楷体" pitchFamily="2" charset="-122"/>
            </a:endParaRPr>
          </a:p>
        </p:txBody>
      </p:sp>
      <p:sp>
        <p:nvSpPr>
          <p:cNvPr id="11270" name="TextBox 5"/>
          <p:cNvSpPr txBox="1"/>
          <p:nvPr/>
        </p:nvSpPr>
        <p:spPr>
          <a:xfrm>
            <a:off x="971021" y="4167188"/>
            <a:ext cx="751332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latin typeface="Times New Roman" panose="02020603050405020304" pitchFamily="18" charset="0"/>
                <a:ea typeface="仿宋" panose="02010609060101010101" charset="-122"/>
              </a:rPr>
              <a:t>3</a:t>
            </a:r>
            <a:r>
              <a:rPr lang="zh-CN" altLang="en-US" sz="2665" b="1" dirty="0">
                <a:latin typeface="宋体" panose="02010600030101010101" pitchFamily="2" charset="-122"/>
                <a:ea typeface="仿宋" panose="02010609060101010101" charset="-122"/>
              </a:rPr>
              <a:t>．物体由于发生</a:t>
            </a:r>
            <a:r>
              <a:rPr lang="zh-CN" altLang="en-US" sz="2665" b="1" dirty="0">
                <a:solidFill>
                  <a:srgbClr val="C00000"/>
                </a:solidFill>
                <a:latin typeface="宋体" panose="02010600030101010101" pitchFamily="2" charset="-122"/>
                <a:ea typeface="仿宋" panose="02010609060101010101" charset="-122"/>
              </a:rPr>
              <a:t>弹性形变</a:t>
            </a:r>
            <a:r>
              <a:rPr lang="zh-CN" altLang="en-US" sz="2665" b="1" dirty="0">
                <a:latin typeface="宋体" panose="02010600030101010101" pitchFamily="2" charset="-122"/>
                <a:ea typeface="仿宋" panose="02010609060101010101" charset="-122"/>
              </a:rPr>
              <a:t>而产生的力叫做弹力。</a:t>
            </a:r>
            <a:endParaRPr lang="zh-CN" altLang="en-US" sz="2665" b="1" dirty="0">
              <a:latin typeface="宋体" panose="02010600030101010101" pitchFamily="2" charset="-122"/>
              <a:ea typeface="仿宋" panose="02010609060101010101" charset="-122"/>
            </a:endParaRPr>
          </a:p>
        </p:txBody>
      </p:sp>
      <p:pic>
        <p:nvPicPr>
          <p:cNvPr id="10247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563" y="119062"/>
            <a:ext cx="735542" cy="6098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bldLvl="0" animBg="1"/>
      <p:bldP spid="11269" grpId="0" bldLvl="0" animBg="1"/>
      <p:bldP spid="1127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6"/>
          <p:cNvSpPr>
            <a:spLocks noRot="1"/>
          </p:cNvSpPr>
          <p:nvPr/>
        </p:nvSpPr>
        <p:spPr>
          <a:xfrm>
            <a:off x="676011" y="637646"/>
            <a:ext cx="8813271" cy="155971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buNone/>
            </a:pPr>
            <a:r>
              <a:rPr lang="en-US" altLang="zh-CN" sz="3335" b="1" dirty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4500" b="1" dirty="0">
                <a:latin typeface="黑体" panose="02010609060101010101" pitchFamily="2" charset="-122"/>
                <a:ea typeface="黑体" panose="02010609060101010101" pitchFamily="2" charset="-122"/>
              </a:rPr>
              <a:t>思考：</a:t>
            </a:r>
            <a:endParaRPr lang="zh-CN" altLang="en-US" sz="45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lvl="0" indent="-342900" eaLnBrk="1" hangingPunct="1">
              <a:buNone/>
            </a:pPr>
            <a:r>
              <a:rPr lang="zh-CN" altLang="en-US" sz="3335" b="1" dirty="0">
                <a:latin typeface="黑体" panose="02010609060101010101" pitchFamily="2" charset="-122"/>
                <a:ea typeface="黑体" panose="02010609060101010101" pitchFamily="2" charset="-122"/>
                <a:sym typeface="Wingdings" panose="05000000000000000000" pitchFamily="2" charset="2"/>
              </a:rPr>
              <a:t>（</a:t>
            </a:r>
            <a:r>
              <a:rPr lang="en-US" altLang="zh-CN" sz="3335" b="1" dirty="0">
                <a:latin typeface="黑体" panose="02010609060101010101" pitchFamily="2" charset="-122"/>
                <a:ea typeface="黑体" panose="02010609060101010101" pitchFamily="2" charset="-122"/>
                <a:sym typeface="Wingdings" panose="05000000000000000000" pitchFamily="2" charset="2"/>
              </a:rPr>
              <a:t>1</a:t>
            </a:r>
            <a:r>
              <a:rPr lang="zh-CN" altLang="en-US" sz="3335" b="1" dirty="0">
                <a:latin typeface="黑体" panose="02010609060101010101" pitchFamily="2" charset="-122"/>
                <a:ea typeface="黑体" panose="02010609060101010101" pitchFamily="2" charset="-122"/>
                <a:sym typeface="Wingdings" panose="05000000000000000000" pitchFamily="2" charset="2"/>
              </a:rPr>
              <a:t>）弹力产生的条件是什么？</a:t>
            </a:r>
            <a:endParaRPr lang="zh-CN" altLang="en-US" sz="3335" b="1" dirty="0">
              <a:latin typeface="黑体" panose="02010609060101010101" pitchFamily="2" charset="-122"/>
              <a:ea typeface="黑体" panose="02010609060101010101" pitchFamily="2" charset="-122"/>
              <a:sym typeface="Wingdings" panose="05000000000000000000" pitchFamily="2" charset="2"/>
            </a:endParaRPr>
          </a:p>
          <a:p>
            <a:pPr marL="342900" lvl="0" indent="-342900" eaLnBrk="1" hangingPunct="1">
              <a:buNone/>
            </a:pPr>
            <a:endParaRPr lang="zh-CN" altLang="en-US" sz="3335" b="1" dirty="0">
              <a:latin typeface="黑体" panose="02010609060101010101" pitchFamily="2" charset="-122"/>
              <a:ea typeface="黑体" panose="02010609060101010101" pitchFamily="2" charset="-122"/>
              <a:sym typeface="Wingdings" panose="05000000000000000000" pitchFamily="2" charset="2"/>
            </a:endParaRPr>
          </a:p>
          <a:p>
            <a:pPr marL="342900" lvl="0" indent="-342900" eaLnBrk="1" hangingPunct="1">
              <a:buNone/>
            </a:pPr>
            <a:r>
              <a:rPr lang="zh-CN" altLang="en-US" sz="3335" b="1" dirty="0">
                <a:latin typeface="黑体" panose="02010609060101010101" pitchFamily="2" charset="-122"/>
                <a:ea typeface="黑体" panose="02010609060101010101" pitchFamily="2" charset="-122"/>
                <a:sym typeface="Wingdings" panose="05000000000000000000" pitchFamily="2" charset="2"/>
              </a:rPr>
              <a:t>（</a:t>
            </a:r>
            <a:r>
              <a:rPr lang="en-US" altLang="zh-CN" sz="3335" b="1" dirty="0">
                <a:latin typeface="黑体" panose="02010609060101010101" pitchFamily="2" charset="-122"/>
                <a:ea typeface="黑体" panose="02010609060101010101" pitchFamily="2" charset="-122"/>
                <a:sym typeface="Wingdings" panose="05000000000000000000" pitchFamily="2" charset="2"/>
              </a:rPr>
              <a:t>2</a:t>
            </a:r>
            <a:r>
              <a:rPr lang="zh-CN" altLang="en-US" sz="3335" b="1" dirty="0">
                <a:latin typeface="黑体" panose="02010609060101010101" pitchFamily="2" charset="-122"/>
                <a:ea typeface="黑体" panose="02010609060101010101" pitchFamily="2" charset="-122"/>
                <a:sym typeface="Wingdings" panose="05000000000000000000" pitchFamily="2" charset="2"/>
              </a:rPr>
              <a:t>）弹力的方向又是指向什么方向？</a:t>
            </a:r>
            <a:endParaRPr lang="zh-CN" altLang="en-US" sz="3335" b="1" dirty="0">
              <a:latin typeface="黑体" panose="02010609060101010101" pitchFamily="2" charset="-122"/>
              <a:ea typeface="黑体" panose="02010609060101010101" pitchFamily="2" charset="-122"/>
              <a:sym typeface="Wingdings" panose="05000000000000000000" pitchFamily="2" charset="2"/>
            </a:endParaRPr>
          </a:p>
          <a:p>
            <a:pPr marL="342900" lvl="0" indent="-342900" eaLnBrk="1" hangingPunct="1">
              <a:buNone/>
            </a:pPr>
            <a:endParaRPr lang="zh-CN" altLang="en-US" sz="3335" b="1" dirty="0">
              <a:latin typeface="黑体" panose="02010609060101010101" pitchFamily="2" charset="-122"/>
              <a:ea typeface="黑体" panose="02010609060101010101" pitchFamily="2" charset="-122"/>
              <a:sym typeface="Wingdings" panose="05000000000000000000" pitchFamily="2" charset="2"/>
            </a:endParaRPr>
          </a:p>
          <a:p>
            <a:pPr marL="342900" lvl="0" indent="-342900" eaLnBrk="1" hangingPunct="1">
              <a:buNone/>
            </a:pPr>
            <a:r>
              <a:rPr lang="zh-CN" altLang="en-US" sz="3335" b="1" dirty="0">
                <a:latin typeface="黑体" panose="02010609060101010101" pitchFamily="2" charset="-122"/>
                <a:ea typeface="黑体" panose="02010609060101010101" pitchFamily="2" charset="-122"/>
                <a:sym typeface="Wingdings" panose="05000000000000000000" pitchFamily="2" charset="2"/>
              </a:rPr>
              <a:t>（</a:t>
            </a:r>
            <a:r>
              <a:rPr lang="en-US" altLang="zh-CN" sz="3335" b="1" dirty="0">
                <a:latin typeface="黑体" panose="02010609060101010101" pitchFamily="2" charset="-122"/>
                <a:ea typeface="黑体" panose="02010609060101010101" pitchFamily="2" charset="-122"/>
                <a:sym typeface="Wingdings" panose="05000000000000000000" pitchFamily="2" charset="2"/>
              </a:rPr>
              <a:t>3</a:t>
            </a:r>
            <a:r>
              <a:rPr lang="zh-CN" altLang="en-US" sz="3335" b="1" dirty="0">
                <a:latin typeface="黑体" panose="02010609060101010101" pitchFamily="2" charset="-122"/>
                <a:ea typeface="黑体" panose="02010609060101010101" pitchFamily="2" charset="-122"/>
                <a:sym typeface="Wingdings" panose="05000000000000000000" pitchFamily="2" charset="2"/>
              </a:rPr>
              <a:t>）弹力的大小由什么决定？</a:t>
            </a:r>
            <a:endParaRPr lang="zh-CN" altLang="en-US" sz="3335" b="1" dirty="0">
              <a:latin typeface="黑体" panose="02010609060101010101" pitchFamily="2" charset="-122"/>
              <a:ea typeface="黑体" panose="02010609060101010101" pitchFamily="2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charRg st="5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290">
                                            <p:txEl>
                                              <p:charRg st="5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charRg st="21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290">
                                            <p:txEl>
                                              <p:charRg st="21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charRg st="40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290">
                                            <p:txEl>
                                              <p:charRg st="40" end="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 idx="4294967295"/>
          </p:nvPr>
        </p:nvSpPr>
        <p:spPr>
          <a:xfrm>
            <a:off x="1264708" y="337344"/>
            <a:ext cx="7117292" cy="952500"/>
          </a:xfrm>
        </p:spPr>
        <p:txBody>
          <a:bodyPr vert="horz" wrap="square" lIns="76199" tIns="38099" rIns="76199" bIns="38099" anchor="ctr"/>
          <a:p>
            <a:pPr algn="l" eaLnBrk="1" hangingPunct="1"/>
            <a:r>
              <a:rPr lang="zh-CN" altLang="zh-CN" sz="2335" dirty="0">
                <a:solidFill>
                  <a:srgbClr val="990099"/>
                </a:solidFill>
                <a:ea typeface="华文行楷" pitchFamily="2" charset="-122"/>
              </a:rPr>
              <a:t>例子</a:t>
            </a:r>
            <a:endParaRPr lang="zh-CN" altLang="zh-CN" sz="2335" dirty="0">
              <a:solidFill>
                <a:srgbClr val="990099"/>
              </a:solidFill>
              <a:ea typeface="华文行楷" pitchFamily="2" charset="-122"/>
            </a:endParaRPr>
          </a:p>
        </p:txBody>
      </p:sp>
      <p:sp>
        <p:nvSpPr>
          <p:cNvPr id="13315" name="Rectangle 3"/>
          <p:cNvSpPr>
            <a:spLocks noGrp="1"/>
          </p:cNvSpPr>
          <p:nvPr>
            <p:ph type="body" idx="4294967295"/>
          </p:nvPr>
        </p:nvSpPr>
        <p:spPr>
          <a:xfrm>
            <a:off x="4091782" y="1357313"/>
            <a:ext cx="4689739" cy="660136"/>
          </a:xfrm>
        </p:spPr>
        <p:txBody>
          <a:bodyPr vert="horz" wrap="square" lIns="76199" tIns="38099" rIns="76199" bIns="38099" anchor="t"/>
          <a:p>
            <a:pPr eaLnBrk="1" hangingPunct="1">
              <a:buNone/>
            </a:pPr>
            <a:r>
              <a:rPr lang="zh-CN" altLang="zh-CN" b="1" dirty="0">
                <a:solidFill>
                  <a:srgbClr val="000000"/>
                </a:solidFill>
                <a:ea typeface="黑体" panose="02010609060101010101" pitchFamily="2" charset="-122"/>
              </a:rPr>
              <a:t>书放在桌面上</a:t>
            </a:r>
            <a:endParaRPr lang="zh-CN" altLang="zh-CN" b="1" dirty="0">
              <a:solidFill>
                <a:srgbClr val="000000"/>
              </a:solidFill>
              <a:ea typeface="黑体" panose="02010609060101010101" pitchFamily="2" charset="-122"/>
            </a:endParaRPr>
          </a:p>
        </p:txBody>
      </p:sp>
      <p:grpSp>
        <p:nvGrpSpPr>
          <p:cNvPr id="12292" name="Group 4"/>
          <p:cNvGrpSpPr/>
          <p:nvPr/>
        </p:nvGrpSpPr>
        <p:grpSpPr>
          <a:xfrm>
            <a:off x="971021" y="1477698"/>
            <a:ext cx="2401094" cy="1980406"/>
            <a:chOff x="0" y="0"/>
            <a:chExt cx="1044" cy="1089"/>
          </a:xfrm>
        </p:grpSpPr>
        <p:pic>
          <p:nvPicPr>
            <p:cNvPr id="12303" name="Picture 5" descr="wenhuayongpinyi2_0468">
              <a:hlinkClick r:id="rId1" tooltip="链接到图片"/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2" y="0"/>
              <a:ext cx="453" cy="393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12304" name="Group 6"/>
            <p:cNvGrpSpPr/>
            <p:nvPr/>
          </p:nvGrpSpPr>
          <p:grpSpPr>
            <a:xfrm>
              <a:off x="0" y="363"/>
              <a:ext cx="1044" cy="726"/>
              <a:chOff x="0" y="0"/>
              <a:chExt cx="1659" cy="633"/>
            </a:xfrm>
          </p:grpSpPr>
          <p:sp>
            <p:nvSpPr>
              <p:cNvPr id="12305" name="Rectangle 7"/>
              <p:cNvSpPr/>
              <p:nvPr/>
            </p:nvSpPr>
            <p:spPr>
              <a:xfrm>
                <a:off x="229" y="0"/>
                <a:ext cx="1223" cy="50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1500" dirty="0"/>
              </a:p>
            </p:txBody>
          </p:sp>
          <p:sp>
            <p:nvSpPr>
              <p:cNvPr id="12306" name="Rectangle 8"/>
              <p:cNvSpPr/>
              <p:nvPr/>
            </p:nvSpPr>
            <p:spPr>
              <a:xfrm>
                <a:off x="1304" y="55"/>
                <a:ext cx="50" cy="491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1500" dirty="0"/>
              </a:p>
            </p:txBody>
          </p:sp>
          <p:grpSp>
            <p:nvGrpSpPr>
              <p:cNvPr id="12307" name="Group 9"/>
              <p:cNvGrpSpPr/>
              <p:nvPr/>
            </p:nvGrpSpPr>
            <p:grpSpPr>
              <a:xfrm>
                <a:off x="0" y="543"/>
                <a:ext cx="1659" cy="90"/>
                <a:chOff x="0" y="0"/>
                <a:chExt cx="2837" cy="118"/>
              </a:xfrm>
            </p:grpSpPr>
            <p:sp>
              <p:nvSpPr>
                <p:cNvPr id="12309" name="Rectangle 10" descr="浅色下对角线"/>
                <p:cNvSpPr/>
                <p:nvPr/>
              </p:nvSpPr>
              <p:spPr>
                <a:xfrm>
                  <a:off x="0" y="2"/>
                  <a:ext cx="2837" cy="116"/>
                </a:xfrm>
                <a:prstGeom prst="rect">
                  <a:avLst/>
                </a:prstGeom>
                <a:blipFill rotWithShape="0">
                  <a:blip r:embed="rId3"/>
                </a:blipFill>
                <a:ln w="9525">
                  <a:noFill/>
                </a:ln>
              </p:spPr>
              <p:txBody>
                <a:bodyPr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eaLnBrk="1" hangingPunct="1">
                    <a:spcBef>
                      <a:spcPct val="0"/>
                    </a:spcBef>
                    <a:buNone/>
                  </a:pPr>
                  <a:endParaRPr lang="zh-CN" altLang="en-US" sz="1500" dirty="0"/>
                </a:p>
              </p:txBody>
            </p:sp>
            <p:sp>
              <p:nvSpPr>
                <p:cNvPr id="12310" name="Line 11"/>
                <p:cNvSpPr/>
                <p:nvPr/>
              </p:nvSpPr>
              <p:spPr>
                <a:xfrm>
                  <a:off x="1" y="0"/>
                  <a:ext cx="2836" cy="0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2308" name="Rectangle 12"/>
              <p:cNvSpPr/>
              <p:nvPr/>
            </p:nvSpPr>
            <p:spPr>
              <a:xfrm>
                <a:off x="325" y="55"/>
                <a:ext cx="50" cy="491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1500" dirty="0"/>
              </a:p>
            </p:txBody>
          </p:sp>
        </p:grpSp>
      </p:grpSp>
      <p:sp>
        <p:nvSpPr>
          <p:cNvPr id="13325" name="Text Box 13"/>
          <p:cNvSpPr txBox="1"/>
          <p:nvPr/>
        </p:nvSpPr>
        <p:spPr>
          <a:xfrm>
            <a:off x="4273021" y="2317750"/>
            <a:ext cx="1919553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665" b="1" dirty="0">
                <a:solidFill>
                  <a:srgbClr val="000000"/>
                </a:solidFill>
                <a:ea typeface="黑体" panose="02010609060101010101" pitchFamily="2" charset="-122"/>
              </a:rPr>
              <a:t>书对桌面：</a:t>
            </a:r>
            <a:endParaRPr lang="zh-CN" altLang="en-US" sz="2665" b="1" dirty="0">
              <a:solidFill>
                <a:srgbClr val="000000"/>
              </a:solidFill>
              <a:ea typeface="黑体" panose="02010609060101010101" pitchFamily="2" charset="-122"/>
            </a:endParaRPr>
          </a:p>
        </p:txBody>
      </p:sp>
      <p:sp>
        <p:nvSpPr>
          <p:cNvPr id="13326" name="Text Box 14"/>
          <p:cNvSpPr txBox="1"/>
          <p:nvPr/>
        </p:nvSpPr>
        <p:spPr>
          <a:xfrm>
            <a:off x="4271698" y="2977886"/>
            <a:ext cx="1860021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665" b="1" dirty="0">
                <a:solidFill>
                  <a:srgbClr val="000000"/>
                </a:solidFill>
                <a:ea typeface="黑体" panose="02010609060101010101" pitchFamily="2" charset="-122"/>
              </a:rPr>
              <a:t>桌面对书：</a:t>
            </a:r>
            <a:endParaRPr lang="zh-CN" altLang="en-US" sz="2665" b="1" dirty="0">
              <a:solidFill>
                <a:srgbClr val="000000"/>
              </a:solidFill>
              <a:ea typeface="黑体" panose="02010609060101010101" pitchFamily="2" charset="-122"/>
            </a:endParaRPr>
          </a:p>
        </p:txBody>
      </p:sp>
      <p:sp>
        <p:nvSpPr>
          <p:cNvPr id="13327" name="AutoShape 15"/>
          <p:cNvSpPr/>
          <p:nvPr/>
        </p:nvSpPr>
        <p:spPr>
          <a:xfrm>
            <a:off x="4212167" y="2677583"/>
            <a:ext cx="60854" cy="541073"/>
          </a:xfrm>
          <a:prstGeom prst="leftBrace">
            <a:avLst>
              <a:gd name="adj1" fmla="val 74094"/>
              <a:gd name="adj2" fmla="val 50000"/>
            </a:avLst>
          </a:prstGeom>
          <a:noFill/>
          <a:ln w="2540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1500" dirty="0"/>
          </a:p>
        </p:txBody>
      </p:sp>
      <p:sp>
        <p:nvSpPr>
          <p:cNvPr id="13328" name="Text Box 16"/>
          <p:cNvSpPr txBox="1"/>
          <p:nvPr/>
        </p:nvSpPr>
        <p:spPr>
          <a:xfrm>
            <a:off x="6311636" y="2256896"/>
            <a:ext cx="1559718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000" b="1" dirty="0">
                <a:solidFill>
                  <a:srgbClr val="000000"/>
                </a:solidFill>
                <a:ea typeface="黑体" panose="02010609060101010101" pitchFamily="2" charset="-122"/>
              </a:rPr>
              <a:t>压力</a:t>
            </a:r>
            <a:endParaRPr lang="zh-CN" altLang="en-US" sz="3000" b="1" dirty="0">
              <a:solidFill>
                <a:srgbClr val="000000"/>
              </a:solidFill>
              <a:ea typeface="黑体" panose="02010609060101010101" pitchFamily="2" charset="-122"/>
            </a:endParaRPr>
          </a:p>
        </p:txBody>
      </p:sp>
      <p:sp>
        <p:nvSpPr>
          <p:cNvPr id="13329" name="Text Box 17"/>
          <p:cNvSpPr txBox="1"/>
          <p:nvPr/>
        </p:nvSpPr>
        <p:spPr>
          <a:xfrm>
            <a:off x="6252104" y="2977886"/>
            <a:ext cx="1860021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000" b="1" dirty="0">
                <a:solidFill>
                  <a:srgbClr val="000000"/>
                </a:solidFill>
                <a:ea typeface="黑体" panose="02010609060101010101" pitchFamily="2" charset="-122"/>
              </a:rPr>
              <a:t>支持力</a:t>
            </a:r>
            <a:endParaRPr lang="zh-CN" altLang="en-US" sz="3000" b="1" dirty="0">
              <a:solidFill>
                <a:srgbClr val="000000"/>
              </a:solidFill>
              <a:ea typeface="黑体" panose="02010609060101010101" pitchFamily="2" charset="-122"/>
            </a:endParaRPr>
          </a:p>
        </p:txBody>
      </p:sp>
      <p:sp>
        <p:nvSpPr>
          <p:cNvPr id="12298" name="AutoShape 18"/>
          <p:cNvSpPr/>
          <p:nvPr/>
        </p:nvSpPr>
        <p:spPr>
          <a:xfrm>
            <a:off x="1091407" y="3937000"/>
            <a:ext cx="1681427" cy="1080823"/>
          </a:xfrm>
          <a:prstGeom prst="cloudCallout">
            <a:avLst>
              <a:gd name="adj1" fmla="val 73523"/>
              <a:gd name="adj2" fmla="val 32250"/>
            </a:avLst>
          </a:prstGeom>
          <a:solidFill>
            <a:srgbClr val="FFCC99"/>
          </a:solidFill>
          <a:ln w="9525" cap="flat" cmpd="sng">
            <a:solidFill>
              <a:srgbClr val="00FF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solidFill>
                  <a:srgbClr val="000000"/>
                </a:solidFill>
                <a:ea typeface="黑体" panose="02010609060101010101" pitchFamily="2" charset="-122"/>
              </a:rPr>
              <a:t>提出问题</a:t>
            </a:r>
            <a:endParaRPr lang="zh-CN" altLang="en-US" sz="2665" b="1" dirty="0">
              <a:solidFill>
                <a:srgbClr val="000000"/>
              </a:solidFill>
              <a:ea typeface="黑体" panose="02010609060101010101" pitchFamily="2" charset="-122"/>
            </a:endParaRPr>
          </a:p>
        </p:txBody>
      </p:sp>
      <p:sp>
        <p:nvSpPr>
          <p:cNvPr id="13331" name="Text Box 19"/>
          <p:cNvSpPr txBox="1"/>
          <p:nvPr/>
        </p:nvSpPr>
        <p:spPr>
          <a:xfrm>
            <a:off x="2832365" y="3697553"/>
            <a:ext cx="5340614" cy="9118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665" b="1" dirty="0">
                <a:solidFill>
                  <a:srgbClr val="000000"/>
                </a:solidFill>
                <a:ea typeface="黑体" panose="02010609060101010101" pitchFamily="2" charset="-122"/>
              </a:rPr>
              <a:t>书发生形变吗？为什么？压力怎么来的？</a:t>
            </a:r>
            <a:endParaRPr lang="zh-CN" altLang="en-US" sz="2665" b="1" dirty="0">
              <a:solidFill>
                <a:srgbClr val="000000"/>
              </a:solidFill>
              <a:ea typeface="黑体" panose="02010609060101010101" pitchFamily="2" charset="-122"/>
            </a:endParaRPr>
          </a:p>
        </p:txBody>
      </p:sp>
      <p:sp>
        <p:nvSpPr>
          <p:cNvPr id="13332" name="Line 20"/>
          <p:cNvSpPr/>
          <p:nvPr/>
        </p:nvSpPr>
        <p:spPr>
          <a:xfrm flipV="1">
            <a:off x="2051844" y="1357313"/>
            <a:ext cx="0" cy="719667"/>
          </a:xfrm>
          <a:prstGeom prst="line">
            <a:avLst/>
          </a:prstGeom>
          <a:ln w="57150" cap="flat" cmpd="sng">
            <a:solidFill>
              <a:srgbClr val="FF00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3333" name="Line 21"/>
          <p:cNvSpPr/>
          <p:nvPr/>
        </p:nvSpPr>
        <p:spPr>
          <a:xfrm>
            <a:off x="2111375" y="2137833"/>
            <a:ext cx="0" cy="719667"/>
          </a:xfrm>
          <a:prstGeom prst="line">
            <a:avLst/>
          </a:prstGeom>
          <a:ln w="57150" cap="flat" cmpd="sng">
            <a:solidFill>
              <a:srgbClr val="FF00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3334" name="Text Box 22"/>
          <p:cNvSpPr txBox="1"/>
          <p:nvPr/>
        </p:nvSpPr>
        <p:spPr>
          <a:xfrm>
            <a:off x="2832365" y="4597136"/>
            <a:ext cx="5340614" cy="9118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665" b="1" dirty="0">
                <a:solidFill>
                  <a:srgbClr val="000000"/>
                </a:solidFill>
                <a:ea typeface="黑体" panose="02010609060101010101" pitchFamily="2" charset="-122"/>
              </a:rPr>
              <a:t>桌子形变了吗？为什么？支持力怎么来的？</a:t>
            </a:r>
            <a:endParaRPr lang="zh-CN" altLang="en-US" sz="2665" b="1" dirty="0">
              <a:solidFill>
                <a:srgbClr val="000000"/>
              </a:solidFill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1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P spid="13325" grpId="0"/>
      <p:bldP spid="13326" grpId="0"/>
      <p:bldP spid="13327" grpId="0" bldLvl="0" animBg="1"/>
      <p:bldP spid="13328" grpId="0"/>
      <p:bldP spid="13329" grpId="0"/>
      <p:bldP spid="13331" grpId="0"/>
      <p:bldP spid="133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314" name="Group 2"/>
          <p:cNvGrpSpPr/>
          <p:nvPr/>
        </p:nvGrpSpPr>
        <p:grpSpPr>
          <a:xfrm>
            <a:off x="862542" y="756708"/>
            <a:ext cx="2640542" cy="2280708"/>
            <a:chOff x="0" y="0"/>
            <a:chExt cx="1044" cy="1089"/>
          </a:xfrm>
        </p:grpSpPr>
        <p:pic>
          <p:nvPicPr>
            <p:cNvPr id="13323" name="Picture 3" descr="wenhuayongpinyi2_0468">
              <a:hlinkClick r:id="rId1"/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2" y="0"/>
              <a:ext cx="453" cy="393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13324" name="Group 4"/>
            <p:cNvGrpSpPr/>
            <p:nvPr/>
          </p:nvGrpSpPr>
          <p:grpSpPr>
            <a:xfrm>
              <a:off x="0" y="363"/>
              <a:ext cx="1044" cy="726"/>
              <a:chOff x="0" y="0"/>
              <a:chExt cx="1659" cy="633"/>
            </a:xfrm>
          </p:grpSpPr>
          <p:sp>
            <p:nvSpPr>
              <p:cNvPr id="13325" name="Rectangle 5"/>
              <p:cNvSpPr/>
              <p:nvPr/>
            </p:nvSpPr>
            <p:spPr>
              <a:xfrm>
                <a:off x="229" y="0"/>
                <a:ext cx="1223" cy="50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1500" dirty="0"/>
              </a:p>
            </p:txBody>
          </p:sp>
          <p:sp>
            <p:nvSpPr>
              <p:cNvPr id="13326" name="Rectangle 6"/>
              <p:cNvSpPr/>
              <p:nvPr/>
            </p:nvSpPr>
            <p:spPr>
              <a:xfrm>
                <a:off x="1304" y="55"/>
                <a:ext cx="50" cy="491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1500" dirty="0"/>
              </a:p>
            </p:txBody>
          </p:sp>
          <p:grpSp>
            <p:nvGrpSpPr>
              <p:cNvPr id="13327" name="Group 7"/>
              <p:cNvGrpSpPr/>
              <p:nvPr/>
            </p:nvGrpSpPr>
            <p:grpSpPr>
              <a:xfrm>
                <a:off x="0" y="543"/>
                <a:ext cx="1659" cy="90"/>
                <a:chOff x="0" y="0"/>
                <a:chExt cx="2837" cy="118"/>
              </a:xfrm>
            </p:grpSpPr>
            <p:sp>
              <p:nvSpPr>
                <p:cNvPr id="13329" name="Rectangle 8" descr="浅色下对角线"/>
                <p:cNvSpPr/>
                <p:nvPr/>
              </p:nvSpPr>
              <p:spPr>
                <a:xfrm>
                  <a:off x="0" y="2"/>
                  <a:ext cx="2837" cy="116"/>
                </a:xfrm>
                <a:prstGeom prst="rect">
                  <a:avLst/>
                </a:prstGeom>
                <a:blipFill rotWithShape="0">
                  <a:blip r:embed="rId3"/>
                </a:blipFill>
                <a:ln w="9525">
                  <a:noFill/>
                </a:ln>
              </p:spPr>
              <p:txBody>
                <a:bodyPr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eaLnBrk="1" hangingPunct="1">
                    <a:spcBef>
                      <a:spcPct val="0"/>
                    </a:spcBef>
                    <a:buNone/>
                  </a:pPr>
                  <a:endParaRPr lang="zh-CN" altLang="en-US" sz="1500" dirty="0"/>
                </a:p>
              </p:txBody>
            </p:sp>
            <p:sp>
              <p:nvSpPr>
                <p:cNvPr id="13330" name="Line 9"/>
                <p:cNvSpPr/>
                <p:nvPr/>
              </p:nvSpPr>
              <p:spPr>
                <a:xfrm>
                  <a:off x="1" y="0"/>
                  <a:ext cx="2836" cy="0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3328" name="Rectangle 10"/>
              <p:cNvSpPr/>
              <p:nvPr/>
            </p:nvSpPr>
            <p:spPr>
              <a:xfrm>
                <a:off x="325" y="55"/>
                <a:ext cx="50" cy="491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endParaRPr lang="zh-CN" altLang="en-US" sz="1500" dirty="0"/>
              </a:p>
            </p:txBody>
          </p:sp>
        </p:grpSp>
      </p:grpSp>
      <p:sp>
        <p:nvSpPr>
          <p:cNvPr id="13315" name="Rectangle 1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76199" tIns="38099" rIns="76199" bIns="38099" anchor="ctr"/>
          <a:p>
            <a:pPr algn="l" eaLnBrk="1" hangingPunct="1"/>
            <a:r>
              <a:rPr lang="zh-CN" altLang="zh-CN" sz="2335" dirty="0">
                <a:solidFill>
                  <a:srgbClr val="990099"/>
                </a:solidFill>
                <a:ea typeface="华文行楷" pitchFamily="2" charset="-122"/>
              </a:rPr>
              <a:t>分析</a:t>
            </a:r>
            <a:endParaRPr lang="zh-CN" altLang="zh-CN" sz="2335" dirty="0">
              <a:solidFill>
                <a:srgbClr val="990099"/>
              </a:solidFill>
              <a:ea typeface="华文行楷" pitchFamily="2" charset="-122"/>
            </a:endParaRPr>
          </a:p>
        </p:txBody>
      </p:sp>
      <p:sp>
        <p:nvSpPr>
          <p:cNvPr id="14348" name="Line 12"/>
          <p:cNvSpPr/>
          <p:nvPr/>
        </p:nvSpPr>
        <p:spPr>
          <a:xfrm flipV="1">
            <a:off x="2051844" y="698500"/>
            <a:ext cx="0" cy="719667"/>
          </a:xfrm>
          <a:prstGeom prst="line">
            <a:avLst/>
          </a:prstGeom>
          <a:ln w="57150" cap="flat" cmpd="sng">
            <a:solidFill>
              <a:srgbClr val="FF00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4349" name="Line 13"/>
          <p:cNvSpPr/>
          <p:nvPr/>
        </p:nvSpPr>
        <p:spPr>
          <a:xfrm>
            <a:off x="2051844" y="1598083"/>
            <a:ext cx="0" cy="719667"/>
          </a:xfrm>
          <a:prstGeom prst="line">
            <a:avLst/>
          </a:prstGeom>
          <a:ln w="57150" cap="flat" cmpd="sng">
            <a:solidFill>
              <a:srgbClr val="FF00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4350" name="Text Box 14"/>
          <p:cNvSpPr txBox="1"/>
          <p:nvPr/>
        </p:nvSpPr>
        <p:spPr>
          <a:xfrm>
            <a:off x="3852333" y="2197365"/>
            <a:ext cx="4320646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665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en-US" sz="2665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书发生了形变，要恢复原状，要向下恢复，所以向下产生弹力</a:t>
            </a:r>
            <a:r>
              <a:rPr lang="en-US" altLang="zh-CN" sz="2665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----</a:t>
            </a:r>
            <a:r>
              <a:rPr lang="zh-CN" altLang="en-US" sz="2665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压力</a:t>
            </a:r>
            <a:endParaRPr lang="zh-CN" altLang="en-US" sz="2665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3319" name="Text Box 15"/>
          <p:cNvSpPr txBox="1"/>
          <p:nvPr/>
        </p:nvSpPr>
        <p:spPr>
          <a:xfrm>
            <a:off x="3731948" y="337344"/>
            <a:ext cx="4560093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665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en-US" sz="2665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桌子发生了形变，要恢复原状，要向上恢复，所以向上产生弹力</a:t>
            </a:r>
            <a:r>
              <a:rPr lang="en-US" altLang="zh-CN" sz="2665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----</a:t>
            </a:r>
            <a:r>
              <a:rPr lang="zh-CN" altLang="en-US" sz="2665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支持力</a:t>
            </a:r>
            <a:endParaRPr lang="zh-CN" altLang="en-US" sz="2665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352" name="Text Box 16"/>
          <p:cNvSpPr txBox="1"/>
          <p:nvPr/>
        </p:nvSpPr>
        <p:spPr>
          <a:xfrm>
            <a:off x="1240896" y="4295511"/>
            <a:ext cx="6660886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665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所以拉力、压力、支持力等都是弹力。</a:t>
            </a:r>
            <a:endParaRPr lang="zh-CN" altLang="en-US" sz="2665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353" name="Text Box 17"/>
          <p:cNvSpPr txBox="1"/>
          <p:nvPr/>
        </p:nvSpPr>
        <p:spPr>
          <a:xfrm>
            <a:off x="1271323" y="4778375"/>
            <a:ext cx="6781271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665" b="1" dirty="0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弹力的方向与形变的方向相反！！</a:t>
            </a:r>
            <a:endParaRPr lang="zh-CN" altLang="en-US" sz="2665" b="1" dirty="0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3322" name="Text Box 18"/>
          <p:cNvSpPr txBox="1"/>
          <p:nvPr/>
        </p:nvSpPr>
        <p:spPr>
          <a:xfrm>
            <a:off x="779198" y="3626115"/>
            <a:ext cx="7690485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665" b="1" dirty="0">
                <a:solidFill>
                  <a:srgbClr val="FF00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弹力产生条件：1物体直接接触   2.发生弹性形变</a:t>
            </a:r>
            <a:endParaRPr lang="zh-CN" altLang="en-US" sz="2665" b="1" dirty="0">
              <a:solidFill>
                <a:srgbClr val="FF00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0" grpId="0"/>
      <p:bldP spid="14352" grpId="0"/>
      <p:bldP spid="143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WordArt 2"/>
          <p:cNvSpPr>
            <a:spLocks noTextEdit="1"/>
          </p:cNvSpPr>
          <p:nvPr/>
        </p:nvSpPr>
        <p:spPr>
          <a:xfrm>
            <a:off x="1332178" y="517261"/>
            <a:ext cx="2032000" cy="635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  <a:normAutofit/>
          </a:bodyPr>
          <a:p>
            <a:pPr algn="ctr"/>
            <a:r>
              <a:rPr lang="zh-CN" altLang="en-US" sz="2665" b="1">
                <a:ln w="9525" cap="flat" cmpd="sng">
                  <a:solidFill>
                    <a:srgbClr val="CC99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9999FF">
                      <a:alpha val="75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试一试</a:t>
            </a:r>
            <a:endParaRPr lang="zh-CN" altLang="en-US" sz="2665" b="1">
              <a:ln w="9525" cap="flat" cmpd="sng">
                <a:solidFill>
                  <a:srgbClr val="CC99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9999FF">
                    <a:alpha val="75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363" name="Text Box 3"/>
          <p:cNvSpPr txBox="1"/>
          <p:nvPr/>
        </p:nvSpPr>
        <p:spPr>
          <a:xfrm>
            <a:off x="1332178" y="4118240"/>
            <a:ext cx="6344708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3000" b="1" dirty="0">
                <a:solidFill>
                  <a:srgbClr val="001E1D"/>
                </a:solidFill>
              </a:rPr>
              <a:t>作用在物体上的外力</a:t>
            </a:r>
            <a:r>
              <a:rPr lang="zh-CN" altLang="en-US" sz="3000" b="1" dirty="0">
                <a:solidFill>
                  <a:srgbClr val="FF0000"/>
                </a:solidFill>
              </a:rPr>
              <a:t>越大</a:t>
            </a:r>
            <a:r>
              <a:rPr lang="zh-CN" altLang="en-US" sz="3000" b="1" dirty="0">
                <a:solidFill>
                  <a:srgbClr val="001E1D"/>
                </a:solidFill>
              </a:rPr>
              <a:t>，物体的形变就</a:t>
            </a:r>
            <a:r>
              <a:rPr lang="zh-CN" altLang="en-US" sz="3000" b="1" dirty="0">
                <a:solidFill>
                  <a:srgbClr val="FF0000"/>
                </a:solidFill>
              </a:rPr>
              <a:t>越大，产生的弹力也就越大</a:t>
            </a:r>
            <a:r>
              <a:rPr lang="zh-CN" altLang="en-US" sz="3000" b="1" dirty="0">
                <a:solidFill>
                  <a:srgbClr val="001E1D"/>
                </a:solidFill>
              </a:rPr>
              <a:t>。</a:t>
            </a:r>
            <a:endParaRPr lang="zh-CN" altLang="en-US" sz="3000" b="1" dirty="0">
              <a:solidFill>
                <a:srgbClr val="001E1D"/>
              </a:solidFill>
            </a:endParaRPr>
          </a:p>
        </p:txBody>
      </p:sp>
      <p:pic>
        <p:nvPicPr>
          <p:cNvPr id="14340" name="Picture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000" y="0"/>
            <a:ext cx="889000" cy="59795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3000" y="0"/>
            <a:ext cx="889000" cy="59795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6" name="Picture 7" descr="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500" y="1524000"/>
            <a:ext cx="3175000" cy="200554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7" name="Text Box 8"/>
          <p:cNvSpPr txBox="1"/>
          <p:nvPr/>
        </p:nvSpPr>
        <p:spPr>
          <a:xfrm>
            <a:off x="1451240" y="1297782"/>
            <a:ext cx="2116667" cy="255333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solidFill>
                  <a:srgbClr val="FF0066"/>
                </a:solidFill>
                <a:ea typeface="黑体" panose="02010609060101010101" pitchFamily="2" charset="-122"/>
              </a:rPr>
              <a:t>弹力的大小与形变量有关，在弹性限度内，形变量越大，弹力越大</a:t>
            </a:r>
            <a:endParaRPr lang="zh-CN" altLang="en-US" sz="2665" b="1" dirty="0">
              <a:solidFill>
                <a:srgbClr val="FF0066"/>
              </a:solidFill>
              <a:ea typeface="黑体" panose="02010609060101010101" pitchFamily="2" charset="-122"/>
              <a:hlinkClick r:id="rId4" action="ppaction://hlinkfile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391708" y="2368021"/>
          <a:ext cx="6360583" cy="3348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3800475" imgH="1924050" progId="">
                  <p:embed/>
                </p:oleObj>
              </mc:Choice>
              <mc:Fallback>
                <p:oleObj name="" r:id="rId1" imgW="3800475" imgH="1924050" progId="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91708" y="2368021"/>
                        <a:ext cx="6360583" cy="334830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Text Box 3"/>
          <p:cNvSpPr txBox="1"/>
          <p:nvPr/>
        </p:nvSpPr>
        <p:spPr>
          <a:xfrm>
            <a:off x="1271323" y="1236927"/>
            <a:ext cx="6758781" cy="1118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3335" dirty="0">
                <a:ea typeface="黑体" panose="02010609060101010101" pitchFamily="2" charset="-122"/>
              </a:rPr>
              <a:t>物体的弹性有一定的限度，超过了这个限度也不能完全复原。</a:t>
            </a:r>
            <a:endParaRPr lang="zh-CN" altLang="zh-CN" sz="3335" dirty="0">
              <a:ea typeface="黑体" panose="02010609060101010101" pitchFamily="2" charset="-122"/>
            </a:endParaRPr>
          </a:p>
        </p:txBody>
      </p:sp>
      <p:sp>
        <p:nvSpPr>
          <p:cNvPr id="15364" name="AutoShape 4"/>
          <p:cNvSpPr/>
          <p:nvPr/>
        </p:nvSpPr>
        <p:spPr>
          <a:xfrm>
            <a:off x="1391708" y="216958"/>
            <a:ext cx="1878542" cy="726282"/>
          </a:xfrm>
          <a:prstGeom prst="wedgeRectCallout">
            <a:avLst>
              <a:gd name="adj1" fmla="val -15491"/>
              <a:gd name="adj2" fmla="val 99181"/>
            </a:avLst>
          </a:prstGeom>
          <a:solidFill>
            <a:schemeClr val="accent1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000" dirty="0">
                <a:solidFill>
                  <a:srgbClr val="FF0066"/>
                </a:solidFill>
                <a:ea typeface="华文行楷" pitchFamily="2" charset="-122"/>
              </a:rPr>
              <a:t>小心喽！</a:t>
            </a:r>
            <a:endParaRPr lang="zh-CN" altLang="zh-CN" sz="3000" dirty="0">
              <a:solidFill>
                <a:srgbClr val="FF0066"/>
              </a:solidFill>
              <a:ea typeface="华文行楷" pitchFamily="2" charset="-122"/>
            </a:endParaRPr>
          </a:p>
        </p:txBody>
      </p:sp>
      <p:sp>
        <p:nvSpPr>
          <p:cNvPr id="16389" name="AutoShape 5"/>
          <p:cNvSpPr/>
          <p:nvPr/>
        </p:nvSpPr>
        <p:spPr>
          <a:xfrm>
            <a:off x="5352521" y="337344"/>
            <a:ext cx="2219854" cy="720989"/>
          </a:xfrm>
          <a:prstGeom prst="horizontalScroll">
            <a:avLst>
              <a:gd name="adj" fmla="val 12500"/>
            </a:avLst>
          </a:prstGeom>
          <a:solidFill>
            <a:srgbClr val="0066CC"/>
          </a:solidFill>
          <a:ln w="19050" cap="flat" cmpd="sng">
            <a:solidFill>
              <a:srgbClr val="99CCFF"/>
            </a:solidFill>
            <a:prstDash val="solid"/>
            <a:headEnd type="none" w="med" len="med"/>
            <a:tailEnd type="none" w="med" len="med"/>
          </a:ln>
          <a:effectLst>
            <a:outerShdw dist="35921" dir="2699999" algn="ctr" rotWithShape="0">
              <a:srgbClr val="990000"/>
            </a:outerShdw>
          </a:effectLst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335" b="1" dirty="0">
                <a:solidFill>
                  <a:srgbClr val="FFFF00"/>
                </a:solidFill>
              </a:rPr>
              <a:t>弹性限度</a:t>
            </a:r>
            <a:endParaRPr lang="zh-CN" altLang="zh-CN" sz="3335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63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bldLvl="0" animBg="1"/>
      <p:bldP spid="16389" grpId="1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 noRot="1"/>
          </p:cNvSpPr>
          <p:nvPr>
            <p:ph type="title"/>
          </p:nvPr>
        </p:nvSpPr>
        <p:spPr>
          <a:xfrm>
            <a:off x="1135063" y="37042"/>
            <a:ext cx="6731000" cy="1053042"/>
          </a:xfrm>
          <a:solidFill>
            <a:schemeClr val="tx1">
              <a:alpha val="100000"/>
            </a:schemeClr>
          </a:solidFill>
          <a:ln>
            <a:solidFill>
              <a:schemeClr val="tx1">
                <a:alpha val="100000"/>
              </a:schemeClr>
            </a:solidFill>
            <a:miter lim="800000"/>
          </a:ln>
        </p:spPr>
        <p:txBody>
          <a:bodyPr vert="horz" wrap="square" lIns="76199" tIns="38099" rIns="76199" bIns="38099" anchor="ctr"/>
          <a:p>
            <a:r>
              <a:rPr lang="zh-CN" altLang="en-US" dirty="0"/>
              <a:t>探究：弹簧伸长长度与所受拉力的     关系</a:t>
            </a:r>
            <a:endParaRPr lang="zh-CN" altLang="en-US" dirty="0"/>
          </a:p>
        </p:txBody>
      </p:sp>
      <p:pic>
        <p:nvPicPr>
          <p:cNvPr id="17411" name="Picture 3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853282" y="1359958"/>
            <a:ext cx="6659563" cy="4259792"/>
          </a:xfrm>
        </p:spPr>
      </p:pic>
      <p:sp>
        <p:nvSpPr>
          <p:cNvPr id="16388" name="Text Box 4"/>
          <p:cNvSpPr txBox="1"/>
          <p:nvPr/>
        </p:nvSpPr>
        <p:spPr>
          <a:xfrm>
            <a:off x="851958" y="62177"/>
            <a:ext cx="7294880" cy="13220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4000" dirty="0">
                <a:solidFill>
                  <a:srgbClr val="FF0000"/>
                </a:solidFill>
              </a:rPr>
              <a:t>探究：</a:t>
            </a:r>
            <a:r>
              <a:rPr lang="zh-CN" altLang="en-US" sz="4000" dirty="0">
                <a:solidFill>
                  <a:schemeClr val="bg1"/>
                </a:solidFill>
              </a:rPr>
              <a:t>弹簧伸长长度和所受拉力</a:t>
            </a:r>
            <a:endParaRPr lang="zh-CN" altLang="en-US" sz="4000" dirty="0">
              <a:solidFill>
                <a:schemeClr val="bg1"/>
              </a:solidFill>
            </a:endParaRPr>
          </a:p>
          <a:p>
            <a:pPr marL="0" lvl="0" indent="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4000" dirty="0">
                <a:solidFill>
                  <a:schemeClr val="bg1"/>
                </a:solidFill>
              </a:rPr>
              <a:t>的关系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76199" tIns="38099" rIns="76199" bIns="38099" anchor="ctr"/>
          <a:p>
            <a:endParaRPr lang="zh-CN" altLang="en-US" dirty="0"/>
          </a:p>
        </p:txBody>
      </p:sp>
      <p:pic>
        <p:nvPicPr>
          <p:cNvPr id="18435" name="Picture 3"/>
          <p:cNvPicPr>
            <a:picLocks noChangeAspect="1"/>
          </p:cNvPicPr>
          <p:nvPr>
            <p:ph idx="1"/>
          </p:nvPr>
        </p:nvPicPr>
        <p:blipFill>
          <a:blip r:embed="rId1"/>
          <a:srcRect b="23109"/>
          <a:stretch>
            <a:fillRect/>
          </a:stretch>
        </p:blipFill>
        <p:spPr>
          <a:xfrm>
            <a:off x="874448" y="374386"/>
            <a:ext cx="7097448" cy="3923771"/>
          </a:xfr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Text Box 4"/>
          <p:cNvSpPr txBox="1"/>
          <p:nvPr/>
        </p:nvSpPr>
        <p:spPr>
          <a:xfrm>
            <a:off x="1031875" y="2977886"/>
            <a:ext cx="1860021" cy="65532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3665" b="1" dirty="0">
                <a:solidFill>
                  <a:srgbClr val="FF0000"/>
                </a:solidFill>
                <a:latin typeface="Arial" panose="020B0604020202020204" pitchFamily="34" charset="0"/>
                <a:ea typeface="华文新魏" pitchFamily="2" charset="-122"/>
              </a:rPr>
              <a:t>注意</a:t>
            </a:r>
            <a:endParaRPr lang="zh-CN" altLang="en-US" sz="3665" b="1" dirty="0">
              <a:solidFill>
                <a:srgbClr val="FF0000"/>
              </a:solidFill>
              <a:latin typeface="Arial" panose="020B0604020202020204" pitchFamily="34" charset="0"/>
              <a:ea typeface="华文新魏" pitchFamily="2" charset="-122"/>
            </a:endParaRPr>
          </a:p>
        </p:txBody>
      </p:sp>
      <p:sp>
        <p:nvSpPr>
          <p:cNvPr id="19459" name="Text Box 5"/>
          <p:cNvSpPr txBox="1"/>
          <p:nvPr/>
        </p:nvSpPr>
        <p:spPr>
          <a:xfrm>
            <a:off x="1631157" y="3877469"/>
            <a:ext cx="6121135" cy="11703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335" b="1" dirty="0">
                <a:latin typeface="Arial" panose="020B0604020202020204" pitchFamily="34" charset="0"/>
                <a:ea typeface="楷体_GB2312" pitchFamily="49" charset="-122"/>
              </a:rPr>
              <a:t>发生</a:t>
            </a:r>
            <a:r>
              <a:rPr lang="zh-CN" altLang="en-US" sz="2335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弹性形变</a:t>
            </a:r>
            <a:r>
              <a:rPr lang="zh-CN" altLang="en-US" sz="2335" b="1" dirty="0">
                <a:latin typeface="Arial" panose="020B0604020202020204" pitchFamily="34" charset="0"/>
                <a:ea typeface="楷体_GB2312" pitchFamily="49" charset="-122"/>
              </a:rPr>
              <a:t>的物体，当外力超过一定的限度也会发生</a:t>
            </a:r>
            <a:r>
              <a:rPr lang="zh-CN" altLang="en-US" sz="2335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塑性形变</a:t>
            </a:r>
            <a:r>
              <a:rPr lang="zh-CN" altLang="en-US" sz="2335" b="1" dirty="0">
                <a:latin typeface="Arial" panose="020B0604020202020204" pitchFamily="34" charset="0"/>
                <a:ea typeface="楷体_GB2312" pitchFamily="49" charset="-122"/>
              </a:rPr>
              <a:t>，即撤去外力后，不能恢复原状。</a:t>
            </a:r>
            <a:endParaRPr lang="zh-CN" altLang="en-US" sz="2335" b="1" dirty="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9460" name="Text Box 4"/>
          <p:cNvSpPr txBox="1"/>
          <p:nvPr/>
        </p:nvSpPr>
        <p:spPr>
          <a:xfrm>
            <a:off x="1931458" y="2197365"/>
            <a:ext cx="5543550" cy="10147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buFont typeface="Arial" panose="020B0604020202020204" pitchFamily="34" charset="0"/>
            </a:pPr>
            <a:r>
              <a:rPr lang="zh-CN" altLang="zh-CN" sz="3000" b="1" dirty="0">
                <a:solidFill>
                  <a:srgbClr val="000000"/>
                </a:solidFill>
                <a:latin typeface="Arial" panose="020B0604020202020204" pitchFamily="34" charset="0"/>
              </a:rPr>
              <a:t>弹簧伸长长度跟所受拉力成正比</a:t>
            </a:r>
            <a:endParaRPr lang="zh-CN" altLang="zh-CN" sz="30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</a:pPr>
            <a:endParaRPr lang="zh-CN" altLang="zh-CN" sz="15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</a:pPr>
            <a:endParaRPr lang="zh-CN" altLang="zh-CN" sz="1500" dirty="0">
              <a:latin typeface="Arial" panose="020B0604020202020204" pitchFamily="34" charset="0"/>
            </a:endParaRPr>
          </a:p>
        </p:txBody>
      </p:sp>
      <p:sp>
        <p:nvSpPr>
          <p:cNvPr id="19461" name="Text Box 5"/>
          <p:cNvSpPr txBox="1"/>
          <p:nvPr/>
        </p:nvSpPr>
        <p:spPr>
          <a:xfrm>
            <a:off x="1391708" y="1477698"/>
            <a:ext cx="1118870" cy="6553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buFont typeface="Arial" panose="020B0604020202020204" pitchFamily="34" charset="0"/>
            </a:pPr>
            <a:r>
              <a:rPr lang="zh-CN" altLang="zh-CN" sz="3665" b="1" dirty="0">
                <a:solidFill>
                  <a:srgbClr val="FF0000"/>
                </a:solidFill>
                <a:latin typeface="Arial" panose="020B0604020202020204" pitchFamily="34" charset="0"/>
              </a:rPr>
              <a:t>结论</a:t>
            </a:r>
            <a:endParaRPr lang="zh-CN" altLang="zh-CN" sz="3665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ldLvl="0" animBg="1"/>
      <p:bldP spid="19459" grpId="0" bldLvl="0"/>
      <p:bldP spid="19460" grpId="0" bldLvl="0"/>
      <p:bldP spid="19461" grpId="0" bldLvl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TextBox 1"/>
          <p:cNvSpPr txBox="1"/>
          <p:nvPr/>
        </p:nvSpPr>
        <p:spPr>
          <a:xfrm>
            <a:off x="911490" y="259292"/>
            <a:ext cx="3458845" cy="6553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3665" b="1" dirty="0">
                <a:solidFill>
                  <a:srgbClr val="FF0000"/>
                </a:solidFill>
                <a:latin typeface="宋体" panose="02010600030101010101" pitchFamily="2" charset="-122"/>
                <a:ea typeface="仿宋" panose="02010609060101010101" charset="-122"/>
              </a:rPr>
              <a:t>二、弹簧测力计</a:t>
            </a:r>
            <a:endParaRPr lang="zh-CN" altLang="en-US" sz="3665" b="1" dirty="0">
              <a:solidFill>
                <a:srgbClr val="FF0000"/>
              </a:solidFill>
              <a:latin typeface="宋体" panose="02010600030101010101" pitchFamily="2" charset="-122"/>
              <a:ea typeface="仿宋" panose="02010609060101010101" charset="-122"/>
            </a:endParaRPr>
          </a:p>
        </p:txBody>
      </p:sp>
      <p:sp>
        <p:nvSpPr>
          <p:cNvPr id="19459" name="TextBox 2"/>
          <p:cNvSpPr txBox="1"/>
          <p:nvPr/>
        </p:nvSpPr>
        <p:spPr>
          <a:xfrm>
            <a:off x="870479" y="1016000"/>
            <a:ext cx="3452813" cy="25533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665" b="1" dirty="0">
                <a:latin typeface="宋体" panose="02010600030101010101" pitchFamily="2" charset="-122"/>
                <a:ea typeface="楷体_GB2312" pitchFamily="49" charset="-122"/>
              </a:rPr>
              <a:t>．</a:t>
            </a:r>
            <a:r>
              <a:rPr lang="zh-CN" altLang="en-US" sz="2665" b="1" dirty="0">
                <a:latin typeface="宋体" panose="02010600030101010101" pitchFamily="2" charset="-122"/>
                <a:ea typeface="仿宋" panose="02010609060101010101" charset="-122"/>
              </a:rPr>
              <a:t>原理：在弹性限度内，弹簧受到的拉力越大，弹簧的伸长量就越长。（</a:t>
            </a:r>
            <a:r>
              <a:rPr lang="zh-CN" altLang="en-US" sz="2665" b="1" dirty="0">
                <a:solidFill>
                  <a:srgbClr val="FF0000"/>
                </a:solidFill>
                <a:latin typeface="Arial" panose="020B0604020202020204" pitchFamily="34" charset="0"/>
              </a:rPr>
              <a:t>弹簧伸长长度跟所受拉力成正比</a:t>
            </a:r>
            <a:r>
              <a:rPr lang="zh-CN" altLang="en-US" sz="2665" b="1" dirty="0">
                <a:latin typeface="宋体" panose="02010600030101010101" pitchFamily="2" charset="-122"/>
                <a:ea typeface="仿宋" panose="02010609060101010101" charset="-122"/>
              </a:rPr>
              <a:t>）</a:t>
            </a:r>
            <a:endParaRPr lang="zh-CN" altLang="en-US" sz="2665" b="1" dirty="0">
              <a:latin typeface="宋体" panose="02010600030101010101" pitchFamily="2" charset="-122"/>
              <a:ea typeface="仿宋" panose="02010609060101010101" charset="-122"/>
            </a:endParaRPr>
          </a:p>
        </p:txBody>
      </p:sp>
      <p:pic>
        <p:nvPicPr>
          <p:cNvPr id="20484" name="Picture 8" descr="http://flash.360edu.com/chuzhong/17/jujiaoxinkechen/jiaoxuesheji/images/tanhuangchen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8250" y="1369219"/>
            <a:ext cx="2651125" cy="3405188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0485" name="直接箭头连接符 16"/>
          <p:cNvCxnSpPr/>
          <p:nvPr/>
        </p:nvCxnSpPr>
        <p:spPr>
          <a:xfrm>
            <a:off x="6417469" y="2678907"/>
            <a:ext cx="833438" cy="1323"/>
          </a:xfrm>
          <a:prstGeom prst="straightConnector1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  <a:effectLst>
            <a:outerShdw dist="23000" dir="5400000" algn="ctr" rotWithShape="0">
              <a:srgbClr val="000000">
                <a:alpha val="28998"/>
              </a:srgbClr>
            </a:outerShdw>
          </a:effectLst>
        </p:spPr>
      </p:cxnSp>
      <p:cxnSp>
        <p:nvCxnSpPr>
          <p:cNvPr id="20486" name="直接箭头连接符 18"/>
          <p:cNvCxnSpPr/>
          <p:nvPr/>
        </p:nvCxnSpPr>
        <p:spPr>
          <a:xfrm rot="10800000">
            <a:off x="5405438" y="2857500"/>
            <a:ext cx="773907" cy="1323"/>
          </a:xfrm>
          <a:prstGeom prst="straightConnector1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  <a:effectLst>
            <a:outerShdw dist="23000" dir="5400000" algn="ctr" rotWithShape="0">
              <a:srgbClr val="000000">
                <a:alpha val="28998"/>
              </a:srgbClr>
            </a:outerShdw>
          </a:effectLst>
        </p:spPr>
      </p:cxnSp>
      <p:cxnSp>
        <p:nvCxnSpPr>
          <p:cNvPr id="20487" name="直接箭头连接符 20"/>
          <p:cNvCxnSpPr/>
          <p:nvPr/>
        </p:nvCxnSpPr>
        <p:spPr>
          <a:xfrm>
            <a:off x="6596063" y="3512344"/>
            <a:ext cx="654844" cy="1323"/>
          </a:xfrm>
          <a:prstGeom prst="straightConnector1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  <a:effectLst>
            <a:outerShdw dist="23000" dir="5400000" algn="ctr" rotWithShape="0">
              <a:srgbClr val="000000">
                <a:alpha val="28998"/>
              </a:srgbClr>
            </a:outerShdw>
          </a:effectLst>
        </p:spPr>
      </p:cxnSp>
      <p:cxnSp>
        <p:nvCxnSpPr>
          <p:cNvPr id="20488" name="直接箭头连接符 22"/>
          <p:cNvCxnSpPr/>
          <p:nvPr/>
        </p:nvCxnSpPr>
        <p:spPr>
          <a:xfrm rot="10800000">
            <a:off x="5524500" y="4464844"/>
            <a:ext cx="773907" cy="1323"/>
          </a:xfrm>
          <a:prstGeom prst="straightConnector1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  <a:effectLst>
            <a:outerShdw dist="23000" dir="5400000" algn="ctr" rotWithShape="0">
              <a:srgbClr val="000000">
                <a:alpha val="28998"/>
              </a:srgbClr>
            </a:outerShdw>
          </a:effectLst>
        </p:spPr>
      </p:cxnSp>
      <p:sp>
        <p:nvSpPr>
          <p:cNvPr id="20489" name="TextBox 23"/>
          <p:cNvSpPr txBox="1"/>
          <p:nvPr/>
        </p:nvSpPr>
        <p:spPr>
          <a:xfrm>
            <a:off x="7310438" y="2480469"/>
            <a:ext cx="779780" cy="4508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335" b="1" dirty="0">
                <a:solidFill>
                  <a:srgbClr val="990000"/>
                </a:solidFill>
                <a:latin typeface="宋体" panose="02010600030101010101" pitchFamily="2" charset="-122"/>
              </a:rPr>
              <a:t>弹簧</a:t>
            </a:r>
            <a:endParaRPr lang="zh-CN" altLang="en-US" sz="2335" b="1" dirty="0">
              <a:solidFill>
                <a:srgbClr val="990000"/>
              </a:solidFill>
              <a:latin typeface="宋体" panose="02010600030101010101" pitchFamily="2" charset="-122"/>
            </a:endParaRPr>
          </a:p>
        </p:txBody>
      </p:sp>
      <p:sp>
        <p:nvSpPr>
          <p:cNvPr id="20490" name="TextBox 24"/>
          <p:cNvSpPr txBox="1"/>
          <p:nvPr/>
        </p:nvSpPr>
        <p:spPr>
          <a:xfrm>
            <a:off x="7293240" y="3313907"/>
            <a:ext cx="1078230" cy="4508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335" b="1" dirty="0">
                <a:solidFill>
                  <a:srgbClr val="990000"/>
                </a:solidFill>
                <a:latin typeface="宋体" panose="02010600030101010101" pitchFamily="2" charset="-122"/>
              </a:rPr>
              <a:t>刻度盘</a:t>
            </a:r>
            <a:endParaRPr lang="zh-CN" altLang="en-US" sz="2335" b="1" dirty="0">
              <a:solidFill>
                <a:srgbClr val="990000"/>
              </a:solidFill>
              <a:latin typeface="宋体" panose="02010600030101010101" pitchFamily="2" charset="-122"/>
            </a:endParaRPr>
          </a:p>
        </p:txBody>
      </p:sp>
      <p:sp>
        <p:nvSpPr>
          <p:cNvPr id="20491" name="TextBox 25"/>
          <p:cNvSpPr txBox="1"/>
          <p:nvPr/>
        </p:nvSpPr>
        <p:spPr>
          <a:xfrm>
            <a:off x="4691063" y="2659063"/>
            <a:ext cx="779780" cy="4508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335" b="1" dirty="0">
                <a:solidFill>
                  <a:srgbClr val="990000"/>
                </a:solidFill>
                <a:latin typeface="宋体" panose="02010600030101010101" pitchFamily="2" charset="-122"/>
              </a:rPr>
              <a:t>指针</a:t>
            </a:r>
            <a:endParaRPr lang="zh-CN" altLang="en-US" sz="2335" b="1" dirty="0">
              <a:solidFill>
                <a:srgbClr val="990000"/>
              </a:solidFill>
              <a:latin typeface="宋体" panose="02010600030101010101" pitchFamily="2" charset="-122"/>
            </a:endParaRPr>
          </a:p>
        </p:txBody>
      </p:sp>
      <p:sp>
        <p:nvSpPr>
          <p:cNvPr id="20492" name="TextBox 26"/>
          <p:cNvSpPr txBox="1"/>
          <p:nvPr/>
        </p:nvSpPr>
        <p:spPr>
          <a:xfrm>
            <a:off x="4709583" y="4226719"/>
            <a:ext cx="779780" cy="4508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335" b="1" dirty="0">
                <a:solidFill>
                  <a:srgbClr val="990000"/>
                </a:solidFill>
                <a:latin typeface="宋体" panose="02010600030101010101" pitchFamily="2" charset="-122"/>
              </a:rPr>
              <a:t>挂钩</a:t>
            </a:r>
            <a:endParaRPr lang="zh-CN" altLang="en-US" sz="2335" b="1" dirty="0">
              <a:solidFill>
                <a:srgbClr val="990000"/>
              </a:solidFill>
              <a:latin typeface="宋体" panose="02010600030101010101" pitchFamily="2" charset="-122"/>
            </a:endParaRPr>
          </a:p>
        </p:txBody>
      </p:sp>
      <p:sp>
        <p:nvSpPr>
          <p:cNvPr id="20493" name="TextBox 28"/>
          <p:cNvSpPr txBox="1"/>
          <p:nvPr/>
        </p:nvSpPr>
        <p:spPr>
          <a:xfrm>
            <a:off x="927365" y="3763698"/>
            <a:ext cx="3512343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latin typeface="Times New Roman" panose="02020603050405020304" pitchFamily="18" charset="0"/>
                <a:ea typeface="仿宋" panose="02010609060101010101" charset="-122"/>
              </a:rPr>
              <a:t>2</a:t>
            </a:r>
            <a:r>
              <a:rPr lang="zh-CN" altLang="en-US" sz="2665" b="1" dirty="0">
                <a:latin typeface="宋体" panose="02010600030101010101" pitchFamily="2" charset="-122"/>
                <a:ea typeface="仿宋" panose="02010609060101010101" charset="-122"/>
              </a:rPr>
              <a:t>．构造：主要由刻度盘、弹簧、指针、挂钩等组成。</a:t>
            </a:r>
            <a:endParaRPr lang="zh-CN" altLang="en-US" sz="2665" b="1" dirty="0">
              <a:latin typeface="宋体" panose="02010600030101010101" pitchFamily="2" charset="-122"/>
              <a:ea typeface="仿宋" panose="02010609060101010101" charset="-122"/>
            </a:endParaRPr>
          </a:p>
        </p:txBody>
      </p:sp>
      <p:pic>
        <p:nvPicPr>
          <p:cNvPr id="19470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563" y="119062"/>
            <a:ext cx="735542" cy="6098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" grpId="0"/>
      <p:bldP spid="20490" grpId="0"/>
      <p:bldP spid="20491" grpId="0"/>
      <p:bldP spid="20492" grpId="0"/>
      <p:bldP spid="2049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Picture 2" descr="http://res.tongyi.com/resources/article/student/others/0108/c2/21.files/image047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2104" y="762000"/>
            <a:ext cx="1607344" cy="44357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TextBox 4"/>
          <p:cNvSpPr txBox="1"/>
          <p:nvPr/>
        </p:nvSpPr>
        <p:spPr>
          <a:xfrm>
            <a:off x="1271323" y="1236927"/>
            <a:ext cx="4860396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latin typeface="Times New Roman" panose="02020603050405020304" pitchFamily="18" charset="0"/>
                <a:ea typeface="仿宋" panose="02010609060101010101" charset="-122"/>
              </a:rPr>
              <a:t>3</a:t>
            </a:r>
            <a:r>
              <a:rPr lang="zh-CN" altLang="en-US" sz="2665" b="1" dirty="0">
                <a:latin typeface="仿宋" panose="02010609060101010101" charset="-122"/>
                <a:ea typeface="仿宋" panose="02010609060101010101" charset="-122"/>
              </a:rPr>
              <a:t>．认清弹簧测力计的</a:t>
            </a:r>
            <a:r>
              <a:rPr lang="zh-CN" altLang="en-US" sz="2665" b="1" dirty="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量程</a:t>
            </a:r>
            <a:r>
              <a:rPr lang="zh-CN" altLang="en-US" sz="2665" b="1" dirty="0">
                <a:latin typeface="仿宋" panose="02010609060101010101" charset="-122"/>
                <a:ea typeface="仿宋" panose="02010609060101010101" charset="-122"/>
              </a:rPr>
              <a:t>和</a:t>
            </a:r>
            <a:endParaRPr lang="zh-CN" altLang="en-US" sz="2665" b="1" dirty="0">
              <a:latin typeface="仿宋" panose="02010609060101010101" charset="-122"/>
              <a:ea typeface="仿宋" panose="02010609060101010101" charset="-122"/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分度值</a:t>
            </a:r>
            <a:r>
              <a:rPr lang="zh-CN" altLang="en-US" sz="2665" b="1" dirty="0">
                <a:latin typeface="仿宋" panose="02010609060101010101" charset="-122"/>
                <a:ea typeface="仿宋" panose="02010609060101010101" charset="-122"/>
              </a:rPr>
              <a:t>。</a:t>
            </a:r>
            <a:endParaRPr lang="en-US" altLang="zh-CN" sz="2665" b="1" dirty="0">
              <a:latin typeface="仿宋" panose="02010609060101010101" charset="-122"/>
              <a:ea typeface="仿宋" panose="02010609060101010101" charset="-122"/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latin typeface="仿宋" panose="02010609060101010101" charset="-122"/>
                <a:ea typeface="仿宋" panose="02010609060101010101" charset="-122"/>
              </a:rPr>
              <a:t>   不要超过弹簧测力计的量程</a:t>
            </a:r>
            <a:r>
              <a:rPr lang="zh-CN" altLang="en-US" sz="2335" b="1" dirty="0">
                <a:latin typeface="仿宋" panose="02010609060101010101" charset="-122"/>
                <a:ea typeface="仿宋" panose="02010609060101010101" charset="-122"/>
              </a:rPr>
              <a:t>。</a:t>
            </a:r>
            <a:r>
              <a:rPr lang="zh-CN" altLang="en-US" sz="2665" b="1" dirty="0">
                <a:latin typeface="仿宋" panose="02010609060101010101" charset="-122"/>
                <a:ea typeface="仿宋" panose="02010609060101010101" charset="-122"/>
              </a:rPr>
              <a:t> </a:t>
            </a:r>
            <a:endParaRPr lang="zh-CN" altLang="en-US" sz="2665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0484" name="TextBox 5"/>
          <p:cNvSpPr txBox="1"/>
          <p:nvPr/>
        </p:nvSpPr>
        <p:spPr>
          <a:xfrm>
            <a:off x="1475053" y="3234532"/>
            <a:ext cx="4290060" cy="1732915"/>
          </a:xfrm>
          <a:prstGeom prst="rect">
            <a:avLst/>
          </a:prstGeom>
          <a:solidFill>
            <a:schemeClr val="bg1"/>
          </a:solidFill>
          <a:ln w="25400" cap="flat" cmpd="sng">
            <a:solidFill>
              <a:srgbClr val="F79646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solidFill>
                  <a:srgbClr val="000000"/>
                </a:solidFill>
                <a:latin typeface="宋体" panose="02010600030101010101" pitchFamily="2" charset="-122"/>
              </a:rPr>
              <a:t>右侧弹簧测力计的</a:t>
            </a:r>
            <a:endParaRPr lang="zh-CN" altLang="en-US" sz="2665" b="1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solidFill>
                  <a:srgbClr val="000000"/>
                </a:solidFill>
                <a:latin typeface="宋体" panose="02010600030101010101" pitchFamily="2" charset="-122"/>
              </a:rPr>
              <a:t>量  程：</a:t>
            </a:r>
            <a:r>
              <a:rPr lang="zh-CN" altLang="en-US" sz="2665" b="1" u="sng" dirty="0">
                <a:solidFill>
                  <a:srgbClr val="000000"/>
                </a:solidFill>
                <a:latin typeface="宋体" panose="02010600030101010101" pitchFamily="2" charset="-122"/>
              </a:rPr>
              <a:t>              </a:t>
            </a:r>
            <a:r>
              <a:rPr lang="zh-CN" altLang="en-US" sz="2665" b="1" dirty="0">
                <a:solidFill>
                  <a:srgbClr val="000000"/>
                </a:solidFill>
                <a:latin typeface="宋体" panose="02010600030101010101" pitchFamily="2" charset="-122"/>
              </a:rPr>
              <a:t>；</a:t>
            </a:r>
            <a:endParaRPr lang="en-US" altLang="zh-CN" sz="2665" b="1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solidFill>
                  <a:srgbClr val="000000"/>
                </a:solidFill>
                <a:latin typeface="宋体" panose="02010600030101010101" pitchFamily="2" charset="-122"/>
              </a:rPr>
              <a:t>分度值：</a:t>
            </a:r>
            <a:r>
              <a:rPr lang="zh-CN" altLang="en-US" sz="2665" b="1" u="sng" dirty="0">
                <a:solidFill>
                  <a:srgbClr val="000000"/>
                </a:solidFill>
                <a:latin typeface="宋体" panose="02010600030101010101" pitchFamily="2" charset="-122"/>
              </a:rPr>
              <a:t>              </a:t>
            </a:r>
            <a:r>
              <a:rPr lang="zh-CN" altLang="en-US" sz="2665" b="1" dirty="0">
                <a:solidFill>
                  <a:srgbClr val="000000"/>
                </a:solidFill>
                <a:latin typeface="宋体" panose="02010600030101010101" pitchFamily="2" charset="-122"/>
              </a:rPr>
              <a:t>；</a:t>
            </a:r>
            <a:endParaRPr lang="en-US" altLang="zh-CN" sz="2665" b="1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solidFill>
                  <a:srgbClr val="000000"/>
                </a:solidFill>
                <a:latin typeface="宋体" panose="02010600030101010101" pitchFamily="2" charset="-122"/>
              </a:rPr>
              <a:t>测量值：</a:t>
            </a:r>
            <a:r>
              <a:rPr lang="zh-CN" altLang="en-US" sz="2665" b="1" u="sng" dirty="0">
                <a:solidFill>
                  <a:srgbClr val="000000"/>
                </a:solidFill>
                <a:latin typeface="宋体" panose="02010600030101010101" pitchFamily="2" charset="-122"/>
              </a:rPr>
              <a:t>              </a:t>
            </a:r>
            <a:r>
              <a:rPr lang="zh-CN" altLang="en-US" sz="2665" b="1" dirty="0">
                <a:solidFill>
                  <a:srgbClr val="000000"/>
                </a:solidFill>
                <a:latin typeface="宋体" panose="02010600030101010101" pitchFamily="2" charset="-122"/>
              </a:rPr>
              <a:t>。</a:t>
            </a:r>
            <a:endParaRPr lang="zh-CN" altLang="en-US" sz="2665" b="1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1509" name="TextBox 6"/>
          <p:cNvSpPr txBox="1"/>
          <p:nvPr/>
        </p:nvSpPr>
        <p:spPr>
          <a:xfrm>
            <a:off x="2951428" y="3638021"/>
            <a:ext cx="1440656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335" b="1" dirty="0">
                <a:latin typeface="Times New Roman" panose="02020603050405020304" pitchFamily="18" charset="0"/>
              </a:rPr>
              <a:t>      </a:t>
            </a:r>
            <a:r>
              <a:rPr lang="zh-CN" altLang="en-US" sz="2335" b="1" dirty="0">
                <a:latin typeface="Times New Roman" panose="02020603050405020304" pitchFamily="18" charset="0"/>
              </a:rPr>
              <a:t>0~</a:t>
            </a:r>
            <a:r>
              <a:rPr lang="en-US" altLang="zh-CN" sz="2665" b="1" dirty="0">
                <a:latin typeface="Times New Roman" panose="02020603050405020304" pitchFamily="18" charset="0"/>
              </a:rPr>
              <a:t>5 N</a:t>
            </a:r>
            <a:endParaRPr lang="zh-CN" altLang="en-US" sz="2665" b="1" dirty="0">
              <a:latin typeface="Times New Roman" panose="02020603050405020304" pitchFamily="18" charset="0"/>
            </a:endParaRPr>
          </a:p>
        </p:txBody>
      </p:sp>
      <p:sp>
        <p:nvSpPr>
          <p:cNvPr id="21510" name="TextBox 7"/>
          <p:cNvSpPr txBox="1"/>
          <p:nvPr/>
        </p:nvSpPr>
        <p:spPr>
          <a:xfrm>
            <a:off x="3251729" y="4057386"/>
            <a:ext cx="93726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latin typeface="Times New Roman" panose="02020603050405020304" pitchFamily="18" charset="0"/>
              </a:rPr>
              <a:t>0.2 N</a:t>
            </a:r>
            <a:endParaRPr lang="zh-CN" altLang="en-US" sz="2665" b="1" dirty="0">
              <a:latin typeface="Times New Roman" panose="02020603050405020304" pitchFamily="18" charset="0"/>
            </a:endParaRPr>
          </a:p>
        </p:txBody>
      </p:sp>
      <p:sp>
        <p:nvSpPr>
          <p:cNvPr id="21511" name="TextBox 8"/>
          <p:cNvSpPr txBox="1"/>
          <p:nvPr/>
        </p:nvSpPr>
        <p:spPr>
          <a:xfrm>
            <a:off x="3251729" y="4464844"/>
            <a:ext cx="93726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latin typeface="Times New Roman" panose="02020603050405020304" pitchFamily="18" charset="0"/>
              </a:rPr>
              <a:t>1.4 N</a:t>
            </a:r>
            <a:endParaRPr lang="zh-CN" altLang="en-US" sz="2665" b="1" dirty="0">
              <a:latin typeface="Times New Roman" panose="02020603050405020304" pitchFamily="18" charset="0"/>
            </a:endParaRPr>
          </a:p>
        </p:txBody>
      </p:sp>
      <p:pic>
        <p:nvPicPr>
          <p:cNvPr id="20488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563" y="119062"/>
            <a:ext cx="735542" cy="6098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  <p:bldP spid="21510" grpId="0"/>
      <p:bldP spid="215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1506" name="Group 2"/>
          <p:cNvGrpSpPr/>
          <p:nvPr/>
        </p:nvGrpSpPr>
        <p:grpSpPr>
          <a:xfrm>
            <a:off x="969698" y="797719"/>
            <a:ext cx="1046427" cy="574146"/>
            <a:chOff x="0" y="0"/>
            <a:chExt cx="791" cy="434"/>
          </a:xfrm>
        </p:grpSpPr>
        <p:pic>
          <p:nvPicPr>
            <p:cNvPr id="21510" name="TextBox 2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791" cy="43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1" name="Text Box 4"/>
            <p:cNvSpPr txBox="1"/>
            <p:nvPr/>
          </p:nvSpPr>
          <p:spPr>
            <a:xfrm>
              <a:off x="113" y="57"/>
              <a:ext cx="589" cy="3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335" b="1" dirty="0">
                  <a:solidFill>
                    <a:srgbClr val="FFFFFF"/>
                  </a:solidFill>
                  <a:latin typeface="华文楷体" pitchFamily="2" charset="-122"/>
                  <a:ea typeface="华文楷体" pitchFamily="2" charset="-122"/>
                </a:rPr>
                <a:t>实验</a:t>
              </a:r>
              <a:endParaRPr lang="zh-CN" altLang="en-US" sz="2335" b="1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</p:grpSp>
      <p:sp>
        <p:nvSpPr>
          <p:cNvPr id="21507" name="TextBox 3"/>
          <p:cNvSpPr txBox="1"/>
          <p:nvPr/>
        </p:nvSpPr>
        <p:spPr>
          <a:xfrm>
            <a:off x="2681553" y="952500"/>
            <a:ext cx="3629025" cy="5530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3000" b="1" dirty="0">
                <a:latin typeface="宋体" panose="02010600030101010101" pitchFamily="2" charset="-122"/>
              </a:rPr>
              <a:t>练习使用弹簧测力计</a:t>
            </a:r>
            <a:endParaRPr lang="zh-CN" altLang="en-US" sz="3000" b="1" dirty="0">
              <a:latin typeface="宋体" panose="02010600030101010101" pitchFamily="2" charset="-122"/>
            </a:endParaRPr>
          </a:p>
        </p:txBody>
      </p:sp>
      <p:sp>
        <p:nvSpPr>
          <p:cNvPr id="22534" name="TextBox 4"/>
          <p:cNvSpPr txBox="1"/>
          <p:nvPr/>
        </p:nvSpPr>
        <p:spPr>
          <a:xfrm>
            <a:off x="1332178" y="1748896"/>
            <a:ext cx="6659563" cy="3538220"/>
          </a:xfrm>
          <a:prstGeom prst="rect">
            <a:avLst/>
          </a:prstGeom>
          <a:solidFill>
            <a:schemeClr val="bg1"/>
          </a:solidFill>
          <a:ln w="25400" cap="flat" cmpd="sng">
            <a:solidFill>
              <a:srgbClr val="F79646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buNone/>
            </a:pPr>
            <a:r>
              <a:rPr lang="zh-CN" altLang="en-US" sz="2665" b="1" dirty="0">
                <a:solidFill>
                  <a:srgbClr val="000000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665" b="1" dirty="0">
                <a:solidFill>
                  <a:srgbClr val="000000"/>
                </a:solidFill>
                <a:latin typeface="宋体" panose="02010600030101010101" pitchFamily="2" charset="-122"/>
              </a:rPr>
              <a:t>）观察弹簧测力计的量程，并认清它的每个小格表示多少牛。</a:t>
            </a:r>
            <a:endParaRPr lang="en-US" altLang="zh-CN" sz="2665" b="1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lvl="0" indent="0" eaLnBrk="1" hangingPunct="1">
              <a:buNone/>
            </a:pPr>
            <a:r>
              <a:rPr lang="zh-CN" altLang="en-US" sz="2665" b="1" dirty="0">
                <a:solidFill>
                  <a:srgbClr val="000000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665" b="1" dirty="0">
                <a:solidFill>
                  <a:srgbClr val="000000"/>
                </a:solidFill>
                <a:latin typeface="宋体" panose="02010600030101010101" pitchFamily="2" charset="-122"/>
              </a:rPr>
              <a:t>）检查弹簧测力计的指针是否指在零刻度线上，如果不在，应该把指针调节到零刻度线上。</a:t>
            </a:r>
            <a:endParaRPr lang="en-US" altLang="zh-CN" sz="2665" b="1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lvl="0" indent="0" eaLnBrk="1" hangingPunct="1">
              <a:buNone/>
            </a:pPr>
            <a:r>
              <a:rPr lang="zh-CN" altLang="en-US" sz="2665" b="1" dirty="0">
                <a:solidFill>
                  <a:srgbClr val="000000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665" b="1" dirty="0">
                <a:solidFill>
                  <a:srgbClr val="000000"/>
                </a:solidFill>
                <a:latin typeface="宋体" panose="02010600030101010101" pitchFamily="2" charset="-122"/>
              </a:rPr>
              <a:t>）用手拉弹簧测力计的挂钩，并分别使指针指到</a:t>
            </a: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 N</a:t>
            </a:r>
            <a:r>
              <a:rPr lang="zh-CN" altLang="en-US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 N</a:t>
            </a:r>
            <a:r>
              <a:rPr lang="zh-CN" altLang="en-US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5 N</a:t>
            </a:r>
            <a:r>
              <a:rPr lang="zh-CN" altLang="en-US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的位置，感受</a:t>
            </a: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 N</a:t>
            </a:r>
            <a:r>
              <a:rPr lang="zh-CN" altLang="en-US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 N</a:t>
            </a:r>
            <a:r>
              <a:rPr lang="zh-CN" altLang="en-US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5 N</a:t>
            </a:r>
            <a:r>
              <a:rPr lang="zh-CN" altLang="en-US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的力。</a:t>
            </a:r>
            <a:endParaRPr lang="zh-CN" altLang="en-US" sz="2665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1509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563" y="119062"/>
            <a:ext cx="735542" cy="6098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2530" name="Group 2"/>
          <p:cNvGrpSpPr/>
          <p:nvPr/>
        </p:nvGrpSpPr>
        <p:grpSpPr>
          <a:xfrm>
            <a:off x="969698" y="797719"/>
            <a:ext cx="1046427" cy="574146"/>
            <a:chOff x="0" y="0"/>
            <a:chExt cx="791" cy="434"/>
          </a:xfrm>
        </p:grpSpPr>
        <p:pic>
          <p:nvPicPr>
            <p:cNvPr id="22534" name="TextBox 1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791" cy="43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35" name="Text Box 4"/>
            <p:cNvSpPr txBox="1"/>
            <p:nvPr/>
          </p:nvSpPr>
          <p:spPr>
            <a:xfrm>
              <a:off x="113" y="57"/>
              <a:ext cx="589" cy="3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335" b="1" dirty="0">
                  <a:solidFill>
                    <a:srgbClr val="FFFFFF"/>
                  </a:solidFill>
                  <a:latin typeface="华文楷体" pitchFamily="2" charset="-122"/>
                  <a:ea typeface="华文楷体" pitchFamily="2" charset="-122"/>
                </a:rPr>
                <a:t>实验</a:t>
              </a:r>
              <a:endParaRPr lang="zh-CN" altLang="en-US" sz="2335" b="1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</a:endParaRPr>
            </a:p>
          </p:txBody>
        </p:sp>
      </p:grpSp>
      <p:sp>
        <p:nvSpPr>
          <p:cNvPr id="23557" name="TextBox 2"/>
          <p:cNvSpPr txBox="1"/>
          <p:nvPr/>
        </p:nvSpPr>
        <p:spPr>
          <a:xfrm>
            <a:off x="1091407" y="1416844"/>
            <a:ext cx="7020718" cy="3562350"/>
          </a:xfrm>
          <a:prstGeom prst="rect">
            <a:avLst/>
          </a:prstGeom>
          <a:solidFill>
            <a:schemeClr val="bg1"/>
          </a:solidFill>
          <a:ln w="25400" cap="flat" cmpd="sng">
            <a:solidFill>
              <a:srgbClr val="F79646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buNone/>
            </a:pPr>
            <a:r>
              <a:rPr lang="zh-CN" altLang="en-US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）测量身边小物体对弹簧测力计的拉力。</a:t>
            </a:r>
            <a:endParaRPr lang="en-US" altLang="zh-CN" sz="2665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buNone/>
            </a:pPr>
            <a:r>
              <a:rPr lang="zh-CN" altLang="en-US" sz="233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① 把文具袋悬挂在弹簧测力计的挂钩上，</a:t>
            </a:r>
            <a:endParaRPr lang="zh-CN" altLang="en-US" sz="2335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buNone/>
            </a:pPr>
            <a:r>
              <a:rPr lang="zh-CN" altLang="en-US" sz="233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文具袋对弹簧测力计的拉力</a:t>
            </a:r>
            <a:r>
              <a:rPr lang="en-US" altLang="zh-CN" sz="2335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zh-CN" sz="2335" b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33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335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</a:t>
            </a:r>
            <a:r>
              <a:rPr lang="zh-CN" altLang="en-US" sz="233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endParaRPr lang="en-US" altLang="zh-CN" sz="2335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buNone/>
            </a:pPr>
            <a:r>
              <a:rPr lang="zh-CN" altLang="en-US" sz="233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② 用弹簧测力计沿水平方向拖动桌面上的 </a:t>
            </a:r>
            <a:endParaRPr lang="zh-CN" altLang="en-US" sz="2335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buNone/>
            </a:pPr>
            <a:r>
              <a:rPr lang="zh-CN" altLang="en-US" sz="233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 文具袋，测量文具袋对弹簧测力计的拉</a:t>
            </a:r>
            <a:endParaRPr lang="zh-CN" altLang="en-US" sz="2335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buNone/>
            </a:pPr>
            <a:r>
              <a:rPr lang="zh-CN" altLang="en-US" sz="233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 力</a:t>
            </a:r>
            <a:r>
              <a:rPr lang="en-US" altLang="zh-CN" sz="2335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zh-CN" sz="2335" b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33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335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</a:t>
            </a:r>
            <a:r>
              <a:rPr lang="zh-CN" altLang="en-US" sz="233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endParaRPr lang="en-US" altLang="zh-CN" sz="2335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buNone/>
            </a:pPr>
            <a:r>
              <a:rPr lang="zh-CN" altLang="en-US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  <a:r>
              <a:rPr lang="zh-CN" altLang="en-US" sz="266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）总结使用弹簧测力计时应注意的几点操作要求。</a:t>
            </a:r>
            <a:endParaRPr lang="zh-CN" altLang="en-US" sz="2665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8" name="矩形 4"/>
          <p:cNvSpPr/>
          <p:nvPr/>
        </p:nvSpPr>
        <p:spPr>
          <a:xfrm>
            <a:off x="1571625" y="5077354"/>
            <a:ext cx="6286500" cy="501650"/>
          </a:xfrm>
          <a:prstGeom prst="rect">
            <a:avLst/>
          </a:prstGeom>
          <a:solidFill>
            <a:srgbClr val="F79646"/>
          </a:solidFill>
          <a:ln w="25400" cap="flat" cmpd="sng">
            <a:solidFill>
              <a:srgbClr val="B66D3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dirty="0">
                <a:solidFill>
                  <a:srgbClr val="FFFFFF"/>
                </a:solidFill>
                <a:latin typeface="宋体" panose="02010600030101010101" pitchFamily="2" charset="-122"/>
              </a:rPr>
              <a:t>使用时注意：看、调、测、读四个环节。</a:t>
            </a:r>
            <a:endParaRPr lang="zh-CN" altLang="en-US" sz="2665" dirty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pic>
        <p:nvPicPr>
          <p:cNvPr id="22533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563" y="119062"/>
            <a:ext cx="735542" cy="6098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bldLvl="0" animBg="1"/>
      <p:bldP spid="23558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851958" y="228865"/>
            <a:ext cx="1748896" cy="952500"/>
          </a:xfrm>
        </p:spPr>
        <p:txBody>
          <a:bodyPr vert="horz" wrap="square" lIns="76199" tIns="38099" rIns="76199" bIns="38099" anchor="ctr"/>
          <a:p>
            <a:pPr eaLnBrk="1" hangingPunct="1"/>
            <a:r>
              <a:rPr lang="zh-CN" altLang="en-US" dirty="0">
                <a:solidFill>
                  <a:srgbClr val="FF0000"/>
                </a:solidFill>
              </a:rPr>
              <a:t>注意: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3555" name="Rectangle 3"/>
          <p:cNvSpPr>
            <a:spLocks noGrp="1"/>
          </p:cNvSpPr>
          <p:nvPr>
            <p:ph idx="1"/>
          </p:nvPr>
        </p:nvSpPr>
        <p:spPr>
          <a:xfrm>
            <a:off x="1332178" y="997479"/>
            <a:ext cx="6858000" cy="3771636"/>
          </a:xfrm>
        </p:spPr>
        <p:txBody>
          <a:bodyPr vert="horz" wrap="square" lIns="76199" tIns="38099" rIns="76199" bIns="38099" anchor="t"/>
          <a:p>
            <a:pPr eaLnBrk="1" hangingPunct="1">
              <a:lnSpc>
                <a:spcPct val="90000"/>
              </a:lnSpc>
            </a:pP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1.测量前，明确量程和分度值。被测量的力不能大于测力计的量程，以免损坏测力计，最好对被测量预先估计。</a:t>
            </a:r>
            <a:endParaRPr lang="zh-CN" altLang="en-US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zh-CN" altLang="en-US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2.使用前，沿弹簧的轴线方向轻轻来回拉动挂钩几次，放手后观察指针是否能回到原来指示的位置，以检查指针、弹簧和外壳之间是否有过大的摩擦；在观察弹簧测力计的指针是否指在零刻度线的位置，如果不是，则需调零。</a:t>
            </a:r>
            <a:endParaRPr lang="zh-CN" altLang="en-US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zh-CN" altLang="en-US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3.测量时拉力方向应沿弹簧轴线的方向，以免挂钩杆与外壳之间产生过大的摩擦。</a:t>
            </a:r>
            <a:endParaRPr lang="zh-CN" altLang="en-US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zh-CN" altLang="en-US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4.读数时，视线必须与指针对应的刻度线垂直。</a:t>
            </a:r>
            <a:endParaRPr lang="zh-CN" altLang="en-US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>
    <p:diamond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TextBox 1"/>
          <p:cNvSpPr txBox="1"/>
          <p:nvPr/>
        </p:nvSpPr>
        <p:spPr>
          <a:xfrm>
            <a:off x="1275292" y="833437"/>
            <a:ext cx="342138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latin typeface="Times New Roman" panose="02020603050405020304" pitchFamily="18" charset="0"/>
                <a:ea typeface="仿宋" panose="02010609060101010101" charset="-122"/>
              </a:rPr>
              <a:t>4</a:t>
            </a:r>
            <a:r>
              <a:rPr lang="zh-CN" altLang="en-US" sz="2665" b="1" dirty="0">
                <a:latin typeface="宋体" panose="02010600030101010101" pitchFamily="2" charset="-122"/>
                <a:ea typeface="仿宋" panose="02010609060101010101" charset="-122"/>
              </a:rPr>
              <a:t>．其他形式的测力计</a:t>
            </a:r>
            <a:endParaRPr lang="zh-CN" altLang="en-US" sz="2665" b="1" dirty="0">
              <a:latin typeface="宋体" panose="02010600030101010101" pitchFamily="2" charset="-122"/>
              <a:ea typeface="仿宋" panose="02010609060101010101" charset="-122"/>
            </a:endParaRPr>
          </a:p>
        </p:txBody>
      </p:sp>
      <p:pic>
        <p:nvPicPr>
          <p:cNvPr id="24579" name="Picture 7" descr="测力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3354" y="2083594"/>
            <a:ext cx="2050521" cy="2262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0" name="Picture 44" descr="图片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907" y="3577167"/>
            <a:ext cx="1428750" cy="172640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1" name="Picture 50" descr="clip_image007_00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354" y="1428750"/>
            <a:ext cx="1418167" cy="220265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2" name="Picture 52" descr="wlj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250" y="3517636"/>
            <a:ext cx="1447271" cy="1785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3" name="Picture 57" descr="图片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917" y="2143125"/>
            <a:ext cx="2009511" cy="220265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4" name="Picture 51" descr="图片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0833" y="1428750"/>
            <a:ext cx="1412875" cy="220265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5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8563" y="119062"/>
            <a:ext cx="735542" cy="6098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2" name="图示 1"/>
          <p:cNvPicPr/>
          <p:nvPr/>
        </p:nvPicPr>
        <p:blipFill>
          <a:blip r:embed="rId1"/>
          <a:stretch>
            <a:fillRect/>
          </a:stretch>
        </p:blipFill>
        <p:spPr>
          <a:xfrm>
            <a:off x="2067719" y="1285875"/>
            <a:ext cx="5090583" cy="366183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5603" name="Group 3"/>
          <p:cNvGrpSpPr/>
          <p:nvPr/>
        </p:nvGrpSpPr>
        <p:grpSpPr>
          <a:xfrm>
            <a:off x="944562" y="715698"/>
            <a:ext cx="1874573" cy="665427"/>
            <a:chOff x="0" y="0"/>
            <a:chExt cx="1417" cy="503"/>
          </a:xfrm>
        </p:grpSpPr>
        <p:pic>
          <p:nvPicPr>
            <p:cNvPr id="25605" name="TextBox 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417" cy="50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06" name="Text Box 5"/>
            <p:cNvSpPr txBox="1"/>
            <p:nvPr/>
          </p:nvSpPr>
          <p:spPr>
            <a:xfrm>
              <a:off x="132" y="89"/>
              <a:ext cx="1169" cy="3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665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课堂小结</a:t>
              </a:r>
              <a:endParaRPr lang="zh-CN" altLang="en-US" sz="2665" b="1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25604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563" y="119062"/>
            <a:ext cx="735542" cy="6098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Text Box 2"/>
          <p:cNvSpPr txBox="1"/>
          <p:nvPr/>
        </p:nvSpPr>
        <p:spPr>
          <a:xfrm>
            <a:off x="902229" y="1143000"/>
            <a:ext cx="6944360" cy="296354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solidFill>
                  <a:srgbClr val="001E1D"/>
                </a:solidFill>
              </a:rPr>
              <a:t>1.</a:t>
            </a:r>
            <a:r>
              <a:rPr lang="zh-CN" altLang="en-US" sz="2665" b="1" dirty="0">
                <a:solidFill>
                  <a:srgbClr val="001E1D"/>
                </a:solidFill>
              </a:rPr>
              <a:t>下列关于弹力产生条件的说法中，正确的是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solidFill>
                  <a:srgbClr val="001E1D"/>
                </a:solidFill>
              </a:rPr>
              <a:t>                                                        （      ）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solidFill>
                  <a:srgbClr val="001E1D"/>
                </a:solidFill>
              </a:rPr>
              <a:t>A</a:t>
            </a:r>
            <a:r>
              <a:rPr lang="zh-CN" altLang="en-US" sz="2665" b="1" dirty="0">
                <a:solidFill>
                  <a:srgbClr val="001E1D"/>
                </a:solidFill>
              </a:rPr>
              <a:t>、物体间不相互接触，也能产生弹力。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solidFill>
                  <a:srgbClr val="001E1D"/>
                </a:solidFill>
              </a:rPr>
              <a:t>B</a:t>
            </a:r>
            <a:r>
              <a:rPr lang="zh-CN" altLang="en-US" sz="2665" b="1" dirty="0">
                <a:solidFill>
                  <a:srgbClr val="001E1D"/>
                </a:solidFill>
              </a:rPr>
              <a:t>、只要两物体接触就一定会产生弹力。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solidFill>
                  <a:srgbClr val="001E1D"/>
                </a:solidFill>
              </a:rPr>
              <a:t>C</a:t>
            </a:r>
            <a:r>
              <a:rPr lang="zh-CN" altLang="en-US" sz="2665" b="1" dirty="0">
                <a:solidFill>
                  <a:srgbClr val="001E1D"/>
                </a:solidFill>
              </a:rPr>
              <a:t>、只有弹簧才能产生弹力。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solidFill>
                  <a:srgbClr val="001E1D"/>
                </a:solidFill>
              </a:rPr>
              <a:t>D</a:t>
            </a:r>
            <a:r>
              <a:rPr lang="zh-CN" altLang="en-US" sz="2665" b="1" dirty="0">
                <a:solidFill>
                  <a:srgbClr val="001E1D"/>
                </a:solidFill>
              </a:rPr>
              <a:t>、两个物体直接接触且互相挤压发生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solidFill>
                  <a:srgbClr val="001E1D"/>
                </a:solidFill>
              </a:rPr>
              <a:t>     弹性形变时才会产生弹力。</a:t>
            </a:r>
            <a:endParaRPr lang="zh-CN" altLang="en-US" sz="2665" b="1" dirty="0">
              <a:solidFill>
                <a:srgbClr val="001E1D"/>
              </a:solidFill>
            </a:endParaRPr>
          </a:p>
        </p:txBody>
      </p:sp>
      <p:pic>
        <p:nvPicPr>
          <p:cNvPr id="26627" name="Picture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000" y="0"/>
            <a:ext cx="889000" cy="59795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8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3000" y="0"/>
            <a:ext cx="889000" cy="59795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9" name="Picture 5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000" y="5117042"/>
            <a:ext cx="889000" cy="59795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0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3000" y="5117042"/>
            <a:ext cx="889000" cy="59795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5" name="Rectangle 8"/>
          <p:cNvSpPr/>
          <p:nvPr/>
        </p:nvSpPr>
        <p:spPr>
          <a:xfrm>
            <a:off x="6672792" y="1537229"/>
            <a:ext cx="641615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3000" b="1" dirty="0">
                <a:solidFill>
                  <a:srgbClr val="FF0000"/>
                </a:solidFill>
              </a:rPr>
              <a:t>D</a:t>
            </a:r>
            <a:endParaRPr lang="en-US" altLang="zh-CN" sz="3000" b="1" dirty="0">
              <a:solidFill>
                <a:srgbClr val="FF0000"/>
              </a:solidFill>
            </a:endParaRPr>
          </a:p>
        </p:txBody>
      </p:sp>
      <p:sp>
        <p:nvSpPr>
          <p:cNvPr id="26632" name="Text Box 9"/>
          <p:cNvSpPr txBox="1"/>
          <p:nvPr/>
        </p:nvSpPr>
        <p:spPr>
          <a:xfrm>
            <a:off x="3131344" y="216958"/>
            <a:ext cx="1714500" cy="5530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3000" b="1" dirty="0">
                <a:solidFill>
                  <a:srgbClr val="000000"/>
                </a:solidFill>
              </a:rPr>
              <a:t>反馈练习</a:t>
            </a:r>
            <a:endParaRPr lang="zh-CN" altLang="en-US" sz="3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Text Box 2"/>
          <p:cNvSpPr txBox="1"/>
          <p:nvPr/>
        </p:nvSpPr>
        <p:spPr>
          <a:xfrm>
            <a:off x="971021" y="1430073"/>
            <a:ext cx="7030085" cy="2399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3000" b="1" dirty="0">
                <a:solidFill>
                  <a:srgbClr val="001E1D"/>
                </a:solidFill>
              </a:rPr>
              <a:t>2.</a:t>
            </a:r>
            <a:r>
              <a:rPr lang="zh-CN" altLang="en-US" sz="3000" b="1" dirty="0">
                <a:solidFill>
                  <a:srgbClr val="001E1D"/>
                </a:solidFill>
              </a:rPr>
              <a:t>使用弹簧测力计时，若指针在“</a:t>
            </a:r>
            <a:r>
              <a:rPr lang="en-US" altLang="zh-CN" sz="3000" b="1" dirty="0">
                <a:solidFill>
                  <a:srgbClr val="001E1D"/>
                </a:solidFill>
              </a:rPr>
              <a:t>0”</a:t>
            </a:r>
            <a:r>
              <a:rPr lang="zh-CN" altLang="en-US" sz="3000" b="1" dirty="0">
                <a:solidFill>
                  <a:srgbClr val="001E1D"/>
                </a:solidFill>
              </a:rPr>
              <a:t>刻度</a:t>
            </a:r>
            <a:endParaRPr lang="zh-CN" altLang="en-US" sz="3000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3000" b="1" dirty="0">
                <a:solidFill>
                  <a:srgbClr val="001E1D"/>
                </a:solidFill>
              </a:rPr>
              <a:t>的下方就开始测量，则所测得的力的大</a:t>
            </a:r>
            <a:endParaRPr lang="zh-CN" altLang="en-US" sz="3000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3000" b="1" dirty="0">
                <a:solidFill>
                  <a:srgbClr val="001E1D"/>
                </a:solidFill>
              </a:rPr>
              <a:t>小将比实际的力                       （      ）</a:t>
            </a:r>
            <a:endParaRPr lang="zh-CN" altLang="en-US" sz="3000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3000" b="1" dirty="0">
                <a:solidFill>
                  <a:srgbClr val="001E1D"/>
                </a:solidFill>
              </a:rPr>
              <a:t>A</a:t>
            </a:r>
            <a:r>
              <a:rPr lang="zh-CN" altLang="en-US" sz="3000" b="1" dirty="0">
                <a:solidFill>
                  <a:srgbClr val="001E1D"/>
                </a:solidFill>
              </a:rPr>
              <a:t>、相同               </a:t>
            </a:r>
            <a:r>
              <a:rPr lang="en-US" altLang="zh-CN" sz="3000" b="1" dirty="0">
                <a:solidFill>
                  <a:srgbClr val="001E1D"/>
                </a:solidFill>
              </a:rPr>
              <a:t>B</a:t>
            </a:r>
            <a:r>
              <a:rPr lang="zh-CN" altLang="en-US" sz="3000" b="1" dirty="0">
                <a:solidFill>
                  <a:srgbClr val="001E1D"/>
                </a:solidFill>
              </a:rPr>
              <a:t>、偏小 </a:t>
            </a:r>
            <a:endParaRPr lang="zh-CN" altLang="en-US" sz="3000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3000" b="1" dirty="0">
                <a:solidFill>
                  <a:srgbClr val="001E1D"/>
                </a:solidFill>
              </a:rPr>
              <a:t>C</a:t>
            </a:r>
            <a:r>
              <a:rPr lang="zh-CN" altLang="en-US" sz="3000" b="1" dirty="0">
                <a:solidFill>
                  <a:srgbClr val="001E1D"/>
                </a:solidFill>
              </a:rPr>
              <a:t>、偏大               </a:t>
            </a:r>
            <a:r>
              <a:rPr lang="en-US" altLang="zh-CN" sz="3000" b="1" dirty="0">
                <a:solidFill>
                  <a:srgbClr val="001E1D"/>
                </a:solidFill>
              </a:rPr>
              <a:t>D</a:t>
            </a:r>
            <a:r>
              <a:rPr lang="zh-CN" altLang="en-US" sz="3000" b="1" dirty="0">
                <a:solidFill>
                  <a:srgbClr val="001E1D"/>
                </a:solidFill>
              </a:rPr>
              <a:t>、无法确定</a:t>
            </a:r>
            <a:endParaRPr lang="zh-CN" altLang="en-US" sz="3000" b="1" dirty="0">
              <a:solidFill>
                <a:srgbClr val="001E1D"/>
              </a:solidFill>
            </a:endParaRPr>
          </a:p>
        </p:txBody>
      </p:sp>
      <p:pic>
        <p:nvPicPr>
          <p:cNvPr id="27651" name="Picture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000" y="0"/>
            <a:ext cx="889000" cy="59795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2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3000" y="0"/>
            <a:ext cx="889000" cy="59795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3" name="Text Box 6"/>
          <p:cNvSpPr txBox="1"/>
          <p:nvPr/>
        </p:nvSpPr>
        <p:spPr>
          <a:xfrm>
            <a:off x="3492500" y="273844"/>
            <a:ext cx="1714500" cy="5530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3000" b="1" dirty="0"/>
              <a:t>反馈练习</a:t>
            </a:r>
            <a:endParaRPr lang="zh-CN" altLang="en-US" sz="3000" b="1" dirty="0"/>
          </a:p>
        </p:txBody>
      </p:sp>
      <p:sp>
        <p:nvSpPr>
          <p:cNvPr id="28678" name="Rectangle 9"/>
          <p:cNvSpPr/>
          <p:nvPr/>
        </p:nvSpPr>
        <p:spPr>
          <a:xfrm>
            <a:off x="6757458" y="2356115"/>
            <a:ext cx="457835" cy="5530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3000" b="1" dirty="0">
                <a:solidFill>
                  <a:srgbClr val="FF0000"/>
                </a:solidFill>
              </a:rPr>
              <a:t>C</a:t>
            </a:r>
            <a:endParaRPr lang="en-US" altLang="zh-CN" sz="3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Text Box 2"/>
          <p:cNvSpPr txBox="1"/>
          <p:nvPr/>
        </p:nvSpPr>
        <p:spPr>
          <a:xfrm>
            <a:off x="952500" y="825500"/>
            <a:ext cx="6603365" cy="3784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solidFill>
                  <a:srgbClr val="001E1D"/>
                </a:solidFill>
              </a:rPr>
              <a:t>3.</a:t>
            </a:r>
            <a:r>
              <a:rPr lang="zh-CN" altLang="en-US" sz="2665" b="1" dirty="0">
                <a:solidFill>
                  <a:srgbClr val="001E1D"/>
                </a:solidFill>
              </a:rPr>
              <a:t>关于弹簧测力计的使用，下列几种说法中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solidFill>
                  <a:srgbClr val="001E1D"/>
                </a:solidFill>
              </a:rPr>
              <a:t>错误的是（        ）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solidFill>
                  <a:srgbClr val="001E1D"/>
                </a:solidFill>
              </a:rPr>
              <a:t>A</a:t>
            </a:r>
            <a:r>
              <a:rPr lang="zh-CN" altLang="en-US" sz="2665" b="1" dirty="0">
                <a:solidFill>
                  <a:srgbClr val="001E1D"/>
                </a:solidFill>
              </a:rPr>
              <a:t>、弹簧测力计必须竖直放置。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solidFill>
                  <a:srgbClr val="001E1D"/>
                </a:solidFill>
              </a:rPr>
              <a:t>B</a:t>
            </a:r>
            <a:r>
              <a:rPr lang="zh-CN" altLang="en-US" sz="2665" b="1" dirty="0">
                <a:solidFill>
                  <a:srgbClr val="001E1D"/>
                </a:solidFill>
              </a:rPr>
              <a:t>、使用前必须检查指针是否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solidFill>
                  <a:srgbClr val="001E1D"/>
                </a:solidFill>
              </a:rPr>
              <a:t>      在“</a:t>
            </a:r>
            <a:r>
              <a:rPr lang="en-US" altLang="zh-CN" sz="2665" b="1" dirty="0">
                <a:solidFill>
                  <a:srgbClr val="001E1D"/>
                </a:solidFill>
              </a:rPr>
              <a:t>0”</a:t>
            </a:r>
            <a:r>
              <a:rPr lang="zh-CN" altLang="en-US" sz="2665" b="1" dirty="0">
                <a:solidFill>
                  <a:srgbClr val="001E1D"/>
                </a:solidFill>
              </a:rPr>
              <a:t>刻度处。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solidFill>
                  <a:srgbClr val="001E1D"/>
                </a:solidFill>
              </a:rPr>
              <a:t>C</a:t>
            </a:r>
            <a:r>
              <a:rPr lang="zh-CN" altLang="en-US" sz="2665" b="1" dirty="0">
                <a:solidFill>
                  <a:srgbClr val="001E1D"/>
                </a:solidFill>
              </a:rPr>
              <a:t>、使用时弹簧、指针、挂钩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solidFill>
                  <a:srgbClr val="001E1D"/>
                </a:solidFill>
              </a:rPr>
              <a:t>      不能与外壳摩擦。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solidFill>
                  <a:srgbClr val="001E1D"/>
                </a:solidFill>
              </a:rPr>
              <a:t>D</a:t>
            </a:r>
            <a:r>
              <a:rPr lang="zh-CN" altLang="en-US" sz="2665" b="1" dirty="0">
                <a:solidFill>
                  <a:srgbClr val="001E1D"/>
                </a:solidFill>
              </a:rPr>
              <a:t>、使用时必须注意所测的力</a:t>
            </a:r>
            <a:endParaRPr lang="zh-CN" altLang="en-US" sz="2665" b="1" dirty="0">
              <a:solidFill>
                <a:srgbClr val="001E1D"/>
              </a:solidFill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>
                <a:solidFill>
                  <a:srgbClr val="001E1D"/>
                </a:solidFill>
              </a:rPr>
              <a:t>不能超过弹簧测力计的测量范围。</a:t>
            </a:r>
            <a:endParaRPr lang="zh-CN" altLang="en-US" sz="2665" b="1" dirty="0">
              <a:solidFill>
                <a:srgbClr val="001E1D"/>
              </a:solidFill>
            </a:endParaRPr>
          </a:p>
        </p:txBody>
      </p:sp>
      <p:pic>
        <p:nvPicPr>
          <p:cNvPr id="28675" name="Picture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000" y="0"/>
            <a:ext cx="889000" cy="59795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6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3000" y="0"/>
            <a:ext cx="889000" cy="59795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7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500" y="1333500"/>
            <a:ext cx="1139032" cy="3619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8" name="Text Box 6"/>
          <p:cNvSpPr txBox="1"/>
          <p:nvPr/>
        </p:nvSpPr>
        <p:spPr>
          <a:xfrm>
            <a:off x="3492500" y="317500"/>
            <a:ext cx="154686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665" b="1" dirty="0"/>
              <a:t>反馈练习</a:t>
            </a:r>
            <a:endParaRPr lang="zh-CN" altLang="en-US" sz="2665" b="1" dirty="0"/>
          </a:p>
        </p:txBody>
      </p:sp>
      <p:sp>
        <p:nvSpPr>
          <p:cNvPr id="29703" name="Rectangle 7"/>
          <p:cNvSpPr/>
          <p:nvPr/>
        </p:nvSpPr>
        <p:spPr>
          <a:xfrm>
            <a:off x="2921000" y="1206500"/>
            <a:ext cx="42799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665" b="1" dirty="0">
                <a:solidFill>
                  <a:srgbClr val="FF0000"/>
                </a:solidFill>
              </a:rPr>
              <a:t>A</a:t>
            </a:r>
            <a:endParaRPr lang="en-US" altLang="zh-CN" sz="2665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73" name="文本框 58372"/>
          <p:cNvSpPr txBox="1"/>
          <p:nvPr/>
        </p:nvSpPr>
        <p:spPr>
          <a:xfrm>
            <a:off x="1460500" y="2349500"/>
            <a:ext cx="63500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b="1" dirty="0">
                <a:solidFill>
                  <a:srgbClr val="800080"/>
                </a:solidFill>
                <a:latin typeface="Arial" panose="020B0604020202020204" pitchFamily="34" charset="0"/>
              </a:rPr>
              <a:t>你能自己把自己抱起来吗？为什么？</a:t>
            </a:r>
            <a:endParaRPr lang="zh-CN" altLang="en-US" sz="3000" b="1" dirty="0">
              <a:solidFill>
                <a:srgbClr val="800080"/>
              </a:solidFill>
              <a:latin typeface="Arial" panose="020B0604020202020204" pitchFamily="34" charset="0"/>
            </a:endParaRPr>
          </a:p>
        </p:txBody>
      </p:sp>
      <p:sp>
        <p:nvSpPr>
          <p:cNvPr id="58374" name="矩形 58373"/>
          <p:cNvSpPr/>
          <p:nvPr/>
        </p:nvSpPr>
        <p:spPr>
          <a:xfrm>
            <a:off x="1143000" y="190500"/>
            <a:ext cx="6858000" cy="9525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    1.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  <p:sp>
        <p:nvSpPr>
          <p:cNvPr id="58375" name="文本框 58374"/>
          <p:cNvSpPr txBox="1"/>
          <p:nvPr/>
        </p:nvSpPr>
        <p:spPr>
          <a:xfrm>
            <a:off x="2032000" y="2984500"/>
            <a:ext cx="50165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力：</a:t>
            </a:r>
            <a:r>
              <a:rPr lang="zh-CN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物体</a:t>
            </a:r>
            <a:r>
              <a:rPr lang="zh-CN" altLang="en-US" sz="3000" dirty="0">
                <a:latin typeface="Arial" panose="020B0604020202020204" pitchFamily="34" charset="0"/>
              </a:rPr>
              <a:t>对</a:t>
            </a:r>
            <a:r>
              <a:rPr lang="zh-CN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物体</a:t>
            </a:r>
            <a:r>
              <a:rPr lang="zh-CN" altLang="en-US" sz="3000" dirty="0">
                <a:latin typeface="Arial" panose="020B0604020202020204" pitchFamily="34" charset="0"/>
              </a:rPr>
              <a:t>的相互作用。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  <p:sp>
        <p:nvSpPr>
          <p:cNvPr id="58376" name="文本框 58375"/>
          <p:cNvSpPr txBox="1"/>
          <p:nvPr/>
        </p:nvSpPr>
        <p:spPr>
          <a:xfrm>
            <a:off x="1651000" y="952500"/>
            <a:ext cx="60960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生活中用来表示力的有哪些词？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  <p:sp>
        <p:nvSpPr>
          <p:cNvPr id="58377" name="文本框 58376"/>
          <p:cNvSpPr txBox="1"/>
          <p:nvPr/>
        </p:nvSpPr>
        <p:spPr>
          <a:xfrm>
            <a:off x="1143000" y="1587500"/>
            <a:ext cx="7620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推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  <p:sp>
        <p:nvSpPr>
          <p:cNvPr id="58378" name="文本框 58377"/>
          <p:cNvSpPr txBox="1"/>
          <p:nvPr/>
        </p:nvSpPr>
        <p:spPr>
          <a:xfrm>
            <a:off x="2095500" y="1587500"/>
            <a:ext cx="7620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拉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  <p:sp>
        <p:nvSpPr>
          <p:cNvPr id="58379" name="文本框 58378"/>
          <p:cNvSpPr txBox="1"/>
          <p:nvPr/>
        </p:nvSpPr>
        <p:spPr>
          <a:xfrm>
            <a:off x="3048000" y="1587500"/>
            <a:ext cx="7620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提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  <p:sp>
        <p:nvSpPr>
          <p:cNvPr id="58380" name="文本框 58379"/>
          <p:cNvSpPr txBox="1"/>
          <p:nvPr/>
        </p:nvSpPr>
        <p:spPr>
          <a:xfrm>
            <a:off x="4000500" y="1587500"/>
            <a:ext cx="7620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抱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  <p:sp>
        <p:nvSpPr>
          <p:cNvPr id="58381" name="文本框 58380"/>
          <p:cNvSpPr txBox="1"/>
          <p:nvPr/>
        </p:nvSpPr>
        <p:spPr>
          <a:xfrm>
            <a:off x="4889500" y="1587500"/>
            <a:ext cx="13335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吸引等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  <p:sp>
        <p:nvSpPr>
          <p:cNvPr id="58382" name="矩形 58381"/>
          <p:cNvSpPr/>
          <p:nvPr/>
        </p:nvSpPr>
        <p:spPr>
          <a:xfrm>
            <a:off x="1079500" y="1524000"/>
            <a:ext cx="5207000" cy="698500"/>
          </a:xfrm>
          <a:prstGeom prst="rect">
            <a:avLst/>
          </a:prstGeom>
          <a:noFill/>
          <a:ln w="635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58383" name="右箭头 58382"/>
          <p:cNvSpPr/>
          <p:nvPr/>
        </p:nvSpPr>
        <p:spPr>
          <a:xfrm>
            <a:off x="6350000" y="1778000"/>
            <a:ext cx="381000" cy="254000"/>
          </a:xfrm>
          <a:prstGeom prst="rightArrow">
            <a:avLst>
              <a:gd name="adj1" fmla="val 50000"/>
              <a:gd name="adj2" fmla="val 375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58384" name="矩形 58383"/>
          <p:cNvSpPr/>
          <p:nvPr/>
        </p:nvSpPr>
        <p:spPr>
          <a:xfrm>
            <a:off x="6794500" y="1524000"/>
            <a:ext cx="1075690" cy="6299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500" b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作用</a:t>
            </a:r>
            <a:endParaRPr lang="zh-CN" altLang="en-US" sz="3500" b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58385" name="文本框 58384"/>
          <p:cNvSpPr txBox="1"/>
          <p:nvPr/>
        </p:nvSpPr>
        <p:spPr>
          <a:xfrm>
            <a:off x="1270000" y="4254500"/>
            <a:ext cx="6032500" cy="1245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力用符号</a:t>
            </a:r>
            <a:r>
              <a:rPr lang="en-US" altLang="zh-CN" sz="3000" dirty="0">
                <a:latin typeface="Arial" panose="020B0604020202020204" pitchFamily="34" charset="0"/>
              </a:rPr>
              <a:t>F</a:t>
            </a:r>
            <a:r>
              <a:rPr lang="zh-CN" altLang="en-US" sz="3000" dirty="0">
                <a:latin typeface="Arial" panose="020B0604020202020204" pitchFamily="34" charset="0"/>
              </a:rPr>
              <a:t>表示；</a:t>
            </a:r>
            <a:endParaRPr lang="zh-CN" altLang="en-US" sz="30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单位牛顿，简称牛，符号</a:t>
            </a:r>
            <a:r>
              <a:rPr lang="en-US" altLang="zh-CN" sz="3000">
                <a:latin typeface="Arial" panose="020B0604020202020204" pitchFamily="34" charset="0"/>
              </a:rPr>
              <a:t>N</a:t>
            </a:r>
            <a:endParaRPr lang="en-US" altLang="zh-CN" sz="3000">
              <a:latin typeface="Arial" panose="020B0604020202020204" pitchFamily="34" charset="0"/>
            </a:endParaRPr>
          </a:p>
        </p:txBody>
      </p:sp>
      <p:sp>
        <p:nvSpPr>
          <p:cNvPr id="58386" name="线形标注 2 58385"/>
          <p:cNvSpPr/>
          <p:nvPr/>
        </p:nvSpPr>
        <p:spPr>
          <a:xfrm>
            <a:off x="1206500" y="3619500"/>
            <a:ext cx="1651000" cy="508000"/>
          </a:xfrm>
          <a:prstGeom prst="borderCallout2">
            <a:avLst>
              <a:gd name="adj1" fmla="val 18750"/>
              <a:gd name="adj2" fmla="val 103847"/>
              <a:gd name="adj3" fmla="val 18750"/>
              <a:gd name="adj4" fmla="val 114023"/>
              <a:gd name="adj5" fmla="val -34116"/>
              <a:gd name="adj6" fmla="val 124681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sz="2665" b="1" dirty="0">
                <a:solidFill>
                  <a:srgbClr val="FF0000"/>
                </a:solidFill>
                <a:latin typeface="Arial" panose="020B0604020202020204" pitchFamily="34" charset="0"/>
              </a:rPr>
              <a:t>施力物体</a:t>
            </a:r>
            <a:endParaRPr lang="zh-CN" altLang="en-US" sz="2665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8387" name="线形标注 2 58386"/>
          <p:cNvSpPr/>
          <p:nvPr/>
        </p:nvSpPr>
        <p:spPr>
          <a:xfrm>
            <a:off x="4826000" y="3651250"/>
            <a:ext cx="1714500" cy="508000"/>
          </a:xfrm>
          <a:prstGeom prst="borderCallout2">
            <a:avLst>
              <a:gd name="adj1" fmla="val 18750"/>
              <a:gd name="adj2" fmla="val -3704"/>
              <a:gd name="adj3" fmla="val 18750"/>
              <a:gd name="adj4" fmla="val -16435"/>
              <a:gd name="adj5" fmla="val -31250"/>
              <a:gd name="adj6" fmla="val -2963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sz="2665" b="1" dirty="0">
                <a:solidFill>
                  <a:srgbClr val="FF0000"/>
                </a:solidFill>
                <a:latin typeface="Arial" panose="020B0604020202020204" pitchFamily="34" charset="0"/>
              </a:rPr>
              <a:t>受力物体</a:t>
            </a:r>
            <a:endParaRPr lang="zh-CN" altLang="en-US" sz="2665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838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1000"/>
                                        <p:tgtEl>
                                          <p:spTgt spid="5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3" grpId="0"/>
      <p:bldP spid="58375" grpId="0"/>
      <p:bldP spid="58377" grpId="0"/>
      <p:bldP spid="58378" grpId="0"/>
      <p:bldP spid="58379" grpId="0"/>
      <p:bldP spid="58380" grpId="0"/>
      <p:bldP spid="58381" grpId="0"/>
      <p:bldP spid="58385" grpId="0"/>
      <p:bldP spid="58386" grpId="0" bldLvl="0" animBg="1"/>
      <p:bldP spid="5838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4514" name="图片 64513" descr="165741"/>
          <p:cNvPicPr>
            <a:picLocks noChangeAspect="1"/>
          </p:cNvPicPr>
          <p:nvPr/>
        </p:nvPicPr>
        <p:blipFill>
          <a:blip r:embed="rId1"/>
          <a:srcRect l="16293" t="50000" r="44029"/>
          <a:stretch>
            <a:fillRect/>
          </a:stretch>
        </p:blipFill>
        <p:spPr>
          <a:xfrm>
            <a:off x="7175500" y="3365500"/>
            <a:ext cx="1016000" cy="84534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15" name="圆角矩形 64514"/>
          <p:cNvSpPr/>
          <p:nvPr/>
        </p:nvSpPr>
        <p:spPr>
          <a:xfrm>
            <a:off x="4381500" y="3492500"/>
            <a:ext cx="889000" cy="44450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txBody>
          <a:bodyPr/>
          <a:p>
            <a:endParaRPr lang="zh-CN" altLang="en-US" sz="1500"/>
          </a:p>
        </p:txBody>
      </p:sp>
      <p:grpSp>
        <p:nvGrpSpPr>
          <p:cNvPr id="64516" name="组合 64515"/>
          <p:cNvGrpSpPr/>
          <p:nvPr/>
        </p:nvGrpSpPr>
        <p:grpSpPr>
          <a:xfrm>
            <a:off x="3648604" y="3450167"/>
            <a:ext cx="1143000" cy="973667"/>
            <a:chOff x="1392" y="1632"/>
            <a:chExt cx="864" cy="864"/>
          </a:xfrm>
        </p:grpSpPr>
        <p:sp>
          <p:nvSpPr>
            <p:cNvPr id="64517" name="文本框 64516"/>
            <p:cNvSpPr txBox="1"/>
            <p:nvPr/>
          </p:nvSpPr>
          <p:spPr>
            <a:xfrm>
              <a:off x="1392" y="1680"/>
              <a:ext cx="864" cy="80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665" dirty="0">
                  <a:solidFill>
                    <a:srgbClr val="3333FF"/>
                  </a:solidFill>
                  <a:latin typeface="华文行楷" pitchFamily="2" charset="-122"/>
                  <a:ea typeface="华文行楷" pitchFamily="2" charset="-122"/>
                </a:rPr>
                <a:t>施力物体</a:t>
              </a:r>
              <a:endParaRPr lang="zh-CN" altLang="en-US" sz="2665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endParaRPr>
            </a:p>
          </p:txBody>
        </p:sp>
        <p:sp>
          <p:nvSpPr>
            <p:cNvPr id="64518" name="流程图: 可选过程 64517"/>
            <p:cNvSpPr/>
            <p:nvPr/>
          </p:nvSpPr>
          <p:spPr>
            <a:xfrm>
              <a:off x="1392" y="1632"/>
              <a:ext cx="720" cy="864"/>
            </a:xfrm>
            <a:prstGeom prst="flowChartAlternateProcess">
              <a:avLst/>
            </a:prstGeom>
            <a:noFill/>
            <a:ln w="9525" cap="flat" cmpd="sng">
              <a:solidFill>
                <a:srgbClr val="8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500"/>
            </a:p>
          </p:txBody>
        </p:sp>
      </p:grpSp>
      <p:sp>
        <p:nvSpPr>
          <p:cNvPr id="64519" name="圆角矩形 64518"/>
          <p:cNvSpPr/>
          <p:nvPr/>
        </p:nvSpPr>
        <p:spPr>
          <a:xfrm>
            <a:off x="6477000" y="3238500"/>
            <a:ext cx="889000" cy="127000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txBody>
          <a:bodyPr/>
          <a:p>
            <a:endParaRPr lang="zh-CN" altLang="en-US" sz="1500"/>
          </a:p>
        </p:txBody>
      </p:sp>
      <p:sp>
        <p:nvSpPr>
          <p:cNvPr id="64520" name="圆角矩形 64519"/>
          <p:cNvSpPr/>
          <p:nvPr/>
        </p:nvSpPr>
        <p:spPr>
          <a:xfrm>
            <a:off x="6350000" y="3492500"/>
            <a:ext cx="63500" cy="12700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txBody>
          <a:bodyPr/>
          <a:p>
            <a:endParaRPr lang="zh-CN" altLang="en-US" sz="1500"/>
          </a:p>
        </p:txBody>
      </p:sp>
      <p:grpSp>
        <p:nvGrpSpPr>
          <p:cNvPr id="64521" name="组合 64520"/>
          <p:cNvGrpSpPr/>
          <p:nvPr/>
        </p:nvGrpSpPr>
        <p:grpSpPr>
          <a:xfrm>
            <a:off x="6413500" y="3429000"/>
            <a:ext cx="1206500" cy="1020021"/>
            <a:chOff x="3024" y="1632"/>
            <a:chExt cx="912" cy="905"/>
          </a:xfrm>
        </p:grpSpPr>
        <p:sp>
          <p:nvSpPr>
            <p:cNvPr id="64522" name="文本框 64521"/>
            <p:cNvSpPr txBox="1"/>
            <p:nvPr/>
          </p:nvSpPr>
          <p:spPr>
            <a:xfrm>
              <a:off x="3072" y="1728"/>
              <a:ext cx="864" cy="80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665" dirty="0">
                  <a:solidFill>
                    <a:srgbClr val="3333FF"/>
                  </a:solidFill>
                  <a:latin typeface="华文行楷" pitchFamily="2" charset="-122"/>
                  <a:ea typeface="华文行楷" pitchFamily="2" charset="-122"/>
                </a:rPr>
                <a:t>受力物体</a:t>
              </a:r>
              <a:endParaRPr lang="zh-CN" altLang="en-US" sz="2665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endParaRPr>
            </a:p>
          </p:txBody>
        </p:sp>
        <p:sp>
          <p:nvSpPr>
            <p:cNvPr id="64523" name="流程图: 可选过程 64522"/>
            <p:cNvSpPr/>
            <p:nvPr/>
          </p:nvSpPr>
          <p:spPr>
            <a:xfrm>
              <a:off x="3024" y="1632"/>
              <a:ext cx="720" cy="864"/>
            </a:xfrm>
            <a:prstGeom prst="flowChartAlternateProcess">
              <a:avLst/>
            </a:prstGeom>
            <a:noFill/>
            <a:ln w="9525" cap="flat" cmpd="sng">
              <a:solidFill>
                <a:srgbClr val="8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500"/>
            </a:p>
          </p:txBody>
        </p:sp>
      </p:grpSp>
      <p:sp>
        <p:nvSpPr>
          <p:cNvPr id="64524" name="右大括号 64523"/>
          <p:cNvSpPr/>
          <p:nvPr/>
        </p:nvSpPr>
        <p:spPr>
          <a:xfrm>
            <a:off x="3619500" y="3429000"/>
            <a:ext cx="889000" cy="1206500"/>
          </a:xfrm>
          <a:prstGeom prst="rightBrace">
            <a:avLst>
              <a:gd name="adj1" fmla="val 11309"/>
              <a:gd name="adj2" fmla="val 50000"/>
            </a:avLst>
          </a:prstGeom>
          <a:noFill/>
          <a:ln w="9525">
            <a:noFill/>
          </a:ln>
        </p:spPr>
        <p:txBody>
          <a:bodyPr/>
          <a:p>
            <a:endParaRPr lang="zh-CN" altLang="en-US" sz="1500"/>
          </a:p>
        </p:txBody>
      </p:sp>
      <p:sp>
        <p:nvSpPr>
          <p:cNvPr id="64525" name="左右箭头 64524"/>
          <p:cNvSpPr/>
          <p:nvPr/>
        </p:nvSpPr>
        <p:spPr>
          <a:xfrm>
            <a:off x="5270500" y="3746500"/>
            <a:ext cx="1143000" cy="508000"/>
          </a:xfrm>
          <a:prstGeom prst="leftRightArrow">
            <a:avLst>
              <a:gd name="adj1" fmla="val 50000"/>
              <a:gd name="adj2" fmla="val 45000"/>
            </a:avLst>
          </a:prstGeom>
          <a:noFill/>
          <a:ln w="9525">
            <a:noFill/>
          </a:ln>
        </p:spPr>
        <p:txBody>
          <a:bodyPr/>
          <a:p>
            <a:endParaRPr lang="zh-CN" altLang="en-US" sz="1500"/>
          </a:p>
        </p:txBody>
      </p:sp>
      <p:grpSp>
        <p:nvGrpSpPr>
          <p:cNvPr id="64526" name="组合 64525"/>
          <p:cNvGrpSpPr/>
          <p:nvPr/>
        </p:nvGrpSpPr>
        <p:grpSpPr>
          <a:xfrm>
            <a:off x="4699000" y="3492500"/>
            <a:ext cx="1621896" cy="977636"/>
            <a:chOff x="2112" y="1661"/>
            <a:chExt cx="864" cy="739"/>
          </a:xfrm>
        </p:grpSpPr>
        <p:sp>
          <p:nvSpPr>
            <p:cNvPr id="64527" name="左右箭头 64526"/>
            <p:cNvSpPr/>
            <p:nvPr/>
          </p:nvSpPr>
          <p:spPr>
            <a:xfrm>
              <a:off x="2112" y="1776"/>
              <a:ext cx="864" cy="624"/>
            </a:xfrm>
            <a:prstGeom prst="leftRightArrow">
              <a:avLst>
                <a:gd name="adj1" fmla="val 50000"/>
                <a:gd name="adj2" fmla="val 27692"/>
              </a:avLst>
            </a:prstGeom>
            <a:solidFill>
              <a:srgbClr val="99CCFF"/>
            </a:solidFill>
            <a:ln w="9525">
              <a:noFill/>
            </a:ln>
          </p:spPr>
          <p:txBody>
            <a:bodyPr/>
            <a:p>
              <a:endParaRPr lang="zh-CN" altLang="en-US" sz="1500"/>
            </a:p>
          </p:txBody>
        </p:sp>
        <p:sp>
          <p:nvSpPr>
            <p:cNvPr id="64528" name="文本框 64527"/>
            <p:cNvSpPr txBox="1"/>
            <p:nvPr/>
          </p:nvSpPr>
          <p:spPr>
            <a:xfrm>
              <a:off x="2245" y="1661"/>
              <a:ext cx="680" cy="34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2335" b="1" dirty="0">
                  <a:solidFill>
                    <a:srgbClr val="FF33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 </a:t>
              </a:r>
              <a:r>
                <a:rPr lang="zh-CN" altLang="en-US" sz="2335" b="1" dirty="0">
                  <a:solidFill>
                    <a:srgbClr val="FF33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接触</a:t>
              </a:r>
              <a:endParaRPr lang="zh-CN" altLang="en-US" sz="2335" b="1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sp>
        <p:nvSpPr>
          <p:cNvPr id="64529" name="矩形 64528"/>
          <p:cNvSpPr/>
          <p:nvPr/>
        </p:nvSpPr>
        <p:spPr>
          <a:xfrm>
            <a:off x="5045604" y="4212167"/>
            <a:ext cx="15875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335" b="1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rPr>
              <a:t>不接触</a:t>
            </a:r>
            <a:endParaRPr lang="zh-CN" altLang="en-US" sz="2335" b="1" dirty="0">
              <a:solidFill>
                <a:srgbClr val="FF33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4530" name="矩形 64529"/>
          <p:cNvSpPr/>
          <p:nvPr/>
        </p:nvSpPr>
        <p:spPr>
          <a:xfrm>
            <a:off x="952500" y="152136"/>
            <a:ext cx="5159375" cy="501650"/>
          </a:xfrm>
          <a:prstGeom prst="rect">
            <a:avLst/>
          </a:prstGeom>
          <a:solidFill>
            <a:srgbClr val="FFFF99">
              <a:alpha val="81000"/>
            </a:srgbClr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665" dirty="0">
                <a:solidFill>
                  <a:srgbClr val="FF0066"/>
                </a:solidFill>
                <a:latin typeface="Arial" panose="020B0604020202020204" pitchFamily="34" charset="0"/>
                <a:ea typeface="隶书" pitchFamily="49" charset="-122"/>
              </a:rPr>
              <a:t>相互接触的物体会有力的作用</a:t>
            </a:r>
            <a:endParaRPr lang="zh-CN" altLang="en-US" sz="2665" dirty="0">
              <a:solidFill>
                <a:srgbClr val="FF0066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pic>
        <p:nvPicPr>
          <p:cNvPr id="64531" name="图片 64530" descr="AG20041192020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0" y="698500"/>
            <a:ext cx="4508500" cy="272785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32" name="文本框 64531"/>
          <p:cNvSpPr txBox="1"/>
          <p:nvPr/>
        </p:nvSpPr>
        <p:spPr>
          <a:xfrm>
            <a:off x="1270000" y="3429000"/>
            <a:ext cx="1651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FF3399"/>
                </a:solidFill>
                <a:latin typeface="Times New Roman" panose="02020603050405020304" pitchFamily="18" charset="0"/>
                <a:ea typeface="仿宋_GB2312" pitchFamily="49" charset="-122"/>
              </a:rPr>
              <a:t>压路机</a:t>
            </a:r>
            <a:endParaRPr lang="zh-CN" altLang="en-US" sz="2335" b="1" dirty="0">
              <a:solidFill>
                <a:srgbClr val="FF3399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sp>
        <p:nvSpPr>
          <p:cNvPr id="64533" name="矩形 64532"/>
          <p:cNvSpPr/>
          <p:nvPr/>
        </p:nvSpPr>
        <p:spPr>
          <a:xfrm>
            <a:off x="1270000" y="4826000"/>
            <a:ext cx="59690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000" dirty="0">
                <a:solidFill>
                  <a:srgbClr val="FF0066"/>
                </a:solidFill>
                <a:latin typeface="Arial" panose="020B0604020202020204" pitchFamily="34" charset="0"/>
              </a:rPr>
              <a:t>不接触的物体间有力的作用吗？</a:t>
            </a:r>
            <a:endParaRPr lang="zh-CN" altLang="en-US" sz="3000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4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70" decel="100000"/>
                                        <p:tgtEl>
                                          <p:spTgt spid="645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770" decel="100000"/>
                                        <p:tgtEl>
                                          <p:spTgt spid="645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70" decel="100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770" decel="100000"/>
                                        <p:tgtEl>
                                          <p:spTgt spid="645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9" dur="77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9" grpId="0"/>
      <p:bldP spid="64532" grpId="0"/>
      <p:bldP spid="645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6562" name="图片 66561"/>
          <p:cNvPicPr>
            <a:picLocks noChangeAspect="1"/>
          </p:cNvPicPr>
          <p:nvPr/>
        </p:nvPicPr>
        <p:blipFill>
          <a:blip r:embed="rId1"/>
          <a:srcRect l="4878" t="2365" r="4878" b="7692"/>
          <a:stretch>
            <a:fillRect/>
          </a:stretch>
        </p:blipFill>
        <p:spPr>
          <a:xfrm>
            <a:off x="4508500" y="190500"/>
            <a:ext cx="2349500" cy="241432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563" name="矩形 66562"/>
          <p:cNvSpPr/>
          <p:nvPr/>
        </p:nvSpPr>
        <p:spPr>
          <a:xfrm>
            <a:off x="1651000" y="4953000"/>
            <a:ext cx="5159375" cy="501650"/>
          </a:xfrm>
          <a:prstGeom prst="rect">
            <a:avLst/>
          </a:prstGeom>
          <a:solidFill>
            <a:srgbClr val="FFFF99">
              <a:alpha val="81000"/>
            </a:srgbClr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665" dirty="0">
                <a:solidFill>
                  <a:srgbClr val="FF0066"/>
                </a:solidFill>
                <a:latin typeface="Arial" panose="020B0604020202020204" pitchFamily="34" charset="0"/>
                <a:ea typeface="隶书" pitchFamily="49" charset="-122"/>
              </a:rPr>
              <a:t>不接触的物体间也有力的作用</a:t>
            </a:r>
            <a:endParaRPr lang="zh-CN" altLang="en-US" sz="2665" dirty="0">
              <a:solidFill>
                <a:srgbClr val="FF0066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pic>
        <p:nvPicPr>
          <p:cNvPr id="66564" name="图片 66563" descr="ni_png_03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4889500"/>
            <a:ext cx="635000" cy="63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565" name="文本框 66564"/>
          <p:cNvSpPr txBox="1"/>
          <p:nvPr/>
        </p:nvSpPr>
        <p:spPr>
          <a:xfrm>
            <a:off x="952500" y="508000"/>
            <a:ext cx="3175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335" b="1" dirty="0">
                <a:solidFill>
                  <a:srgbClr val="FF3399"/>
                </a:solidFill>
                <a:latin typeface="Times New Roman" panose="02020603050405020304" pitchFamily="18" charset="0"/>
                <a:ea typeface="仿宋_GB2312" pitchFamily="49" charset="-122"/>
              </a:rPr>
              <a:t>地球对苹果的吸引力</a:t>
            </a:r>
            <a:endParaRPr lang="zh-CN" altLang="en-US" sz="2335" b="1" dirty="0">
              <a:solidFill>
                <a:srgbClr val="FF3399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sp>
        <p:nvSpPr>
          <p:cNvPr id="66566" name="文本框 66565"/>
          <p:cNvSpPr txBox="1"/>
          <p:nvPr/>
        </p:nvSpPr>
        <p:spPr>
          <a:xfrm>
            <a:off x="5270500" y="2603500"/>
            <a:ext cx="29845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335" b="1" dirty="0">
                <a:solidFill>
                  <a:srgbClr val="FF3399"/>
                </a:solidFill>
                <a:latin typeface="Times New Roman" panose="02020603050405020304" pitchFamily="18" charset="0"/>
                <a:ea typeface="仿宋_GB2312" pitchFamily="49" charset="-122"/>
              </a:rPr>
              <a:t>磁铁对小球的磁力</a:t>
            </a:r>
            <a:endParaRPr lang="zh-CN" altLang="en-US" sz="2335" b="1" dirty="0">
              <a:solidFill>
                <a:srgbClr val="FF3399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pic>
        <p:nvPicPr>
          <p:cNvPr id="66567" name="图片 66566" descr="苹果会落到地面上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00" y="1016000"/>
            <a:ext cx="2571750" cy="2484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6568" name="图片 66567" descr="u=3979438062,2204578634&amp;gp=1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45000" y="3175000"/>
            <a:ext cx="1111250" cy="1111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6569" name="图片 66568" descr="u=1445207208,1803751281&amp;gp=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9500" y="3492500"/>
            <a:ext cx="780521" cy="59928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570" name="文本框 66569"/>
          <p:cNvSpPr txBox="1"/>
          <p:nvPr/>
        </p:nvSpPr>
        <p:spPr>
          <a:xfrm>
            <a:off x="3937000" y="4381500"/>
            <a:ext cx="40005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335" b="1" dirty="0">
                <a:solidFill>
                  <a:srgbClr val="FF3399"/>
                </a:solidFill>
                <a:latin typeface="Times New Roman" panose="02020603050405020304" pitchFamily="18" charset="0"/>
                <a:ea typeface="仿宋_GB2312" pitchFamily="49" charset="-122"/>
              </a:rPr>
              <a:t>地球与月球之间有万有引力</a:t>
            </a:r>
            <a:endParaRPr lang="zh-CN" altLang="en-US" sz="2335" b="1" dirty="0">
              <a:solidFill>
                <a:srgbClr val="FF3399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ldLvl="0" animBg="1"/>
      <p:bldP spid="66566" grpId="0"/>
      <p:bldP spid="6657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90" name="矩形 63489"/>
          <p:cNvSpPr/>
          <p:nvPr/>
        </p:nvSpPr>
        <p:spPr>
          <a:xfrm>
            <a:off x="1524000" y="3483372"/>
            <a:ext cx="6032500" cy="450850"/>
          </a:xfrm>
          <a:prstGeom prst="rect">
            <a:avLst/>
          </a:prstGeom>
          <a:noFill/>
          <a:ln w="76200">
            <a:noFill/>
          </a:ln>
        </p:spPr>
        <p:txBody>
          <a:bodyPr anchor="ctr">
            <a:spAutoFit/>
          </a:bodyPr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 sz="2335" b="1" dirty="0">
                <a:latin typeface="Times New Roman" panose="02020603050405020304" pitchFamily="18" charset="0"/>
                <a:ea typeface="楷体_GB2312" pitchFamily="49" charset="-122"/>
              </a:rPr>
              <a:t>拿起两个鸡蛋所用的力，大约就是</a:t>
            </a:r>
            <a:r>
              <a:rPr lang="en-US" altLang="zh-CN" sz="2335" b="1" dirty="0">
                <a:latin typeface="Times New Roman" panose="02020603050405020304" pitchFamily="18" charset="0"/>
                <a:ea typeface="楷体_GB2312" pitchFamily="49" charset="-122"/>
              </a:rPr>
              <a:t>1 N</a:t>
            </a:r>
            <a:r>
              <a:rPr lang="zh-CN" altLang="en-US" sz="2335" b="1" dirty="0">
                <a:latin typeface="Times New Roman" panose="02020603050405020304" pitchFamily="18" charset="0"/>
                <a:ea typeface="楷体_GB2312" pitchFamily="49" charset="-122"/>
              </a:rPr>
              <a:t>。</a:t>
            </a:r>
            <a:endParaRPr lang="zh-CN" altLang="en-US" sz="2335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3491" name="文本框 63490"/>
          <p:cNvSpPr txBox="1"/>
          <p:nvPr/>
        </p:nvSpPr>
        <p:spPr>
          <a:xfrm>
            <a:off x="2857500" y="889000"/>
            <a:ext cx="3429000" cy="501650"/>
          </a:xfrm>
          <a:prstGeom prst="rect">
            <a:avLst/>
          </a:prstGeom>
          <a:noFill/>
          <a:ln w="76200">
            <a:noFill/>
          </a:ln>
        </p:spPr>
        <p:txBody>
          <a:bodyPr>
            <a:spAutoFit/>
          </a:bodyPr>
          <a:p>
            <a:pPr>
              <a:buFont typeface="Wingdings" panose="05000000000000000000" pitchFamily="2" charset="2"/>
            </a:pPr>
            <a:r>
              <a:rPr lang="en-US" altLang="zh-CN" sz="2665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 1</a:t>
            </a:r>
            <a:r>
              <a:rPr lang="zh-CN" altLang="en-US" sz="2665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牛顿的力多大？</a:t>
            </a:r>
            <a:endParaRPr lang="zh-CN" altLang="en-US" sz="2665" b="1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3492" name="椭圆 63491"/>
          <p:cNvSpPr/>
          <p:nvPr/>
        </p:nvSpPr>
        <p:spPr>
          <a:xfrm>
            <a:off x="6032500" y="2222500"/>
            <a:ext cx="1143000" cy="762000"/>
          </a:xfrm>
          <a:prstGeom prst="ellipse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63493" name="椭圆 63492"/>
          <p:cNvSpPr/>
          <p:nvPr/>
        </p:nvSpPr>
        <p:spPr>
          <a:xfrm>
            <a:off x="5461000" y="2222500"/>
            <a:ext cx="1143000" cy="762000"/>
          </a:xfrm>
          <a:prstGeom prst="ellipse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pic>
        <p:nvPicPr>
          <p:cNvPr id="63494" name="图片 63493" descr="234740-121216210917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0" y="0"/>
            <a:ext cx="2136511" cy="222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2" name="图片 5121" descr="WLB79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7000" y="1016000"/>
            <a:ext cx="1878542" cy="2095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3" name="文本框 5122"/>
          <p:cNvSpPr txBox="1"/>
          <p:nvPr/>
        </p:nvSpPr>
        <p:spPr>
          <a:xfrm>
            <a:off x="1143000" y="2984500"/>
            <a:ext cx="271330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FF3399"/>
                </a:solidFill>
                <a:latin typeface="Times New Roman" panose="02020603050405020304" pitchFamily="18" charset="0"/>
                <a:ea typeface="楷体_GB2312" pitchFamily="49" charset="-122"/>
              </a:rPr>
              <a:t>弓的形状改变</a:t>
            </a:r>
            <a:endParaRPr lang="zh-CN" altLang="en-US" sz="2335" b="1">
              <a:solidFill>
                <a:srgbClr val="FF3399"/>
              </a:solidFill>
              <a:latin typeface="Times New Roman" panose="02020603050405020304" pitchFamily="18" charset="0"/>
              <a:ea typeface="幼圆" pitchFamily="49" charset="-122"/>
            </a:endParaRPr>
          </a:p>
        </p:txBody>
      </p:sp>
      <p:pic>
        <p:nvPicPr>
          <p:cNvPr id="5124" name="图片 5123" descr="WLB80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5146" y="1143000"/>
            <a:ext cx="1838854" cy="1968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文本框 5124"/>
          <p:cNvSpPr txBox="1"/>
          <p:nvPr/>
        </p:nvSpPr>
        <p:spPr>
          <a:xfrm>
            <a:off x="5029729" y="3048000"/>
            <a:ext cx="2526771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FF3399"/>
                </a:solidFill>
                <a:latin typeface="Times New Roman" panose="02020603050405020304" pitchFamily="18" charset="0"/>
                <a:ea typeface="楷体_GB2312" pitchFamily="49" charset="-122"/>
              </a:rPr>
              <a:t>竿子的形状改变</a:t>
            </a:r>
            <a:endParaRPr lang="zh-CN" altLang="en-US" sz="2335" b="1">
              <a:solidFill>
                <a:srgbClr val="FF3399"/>
              </a:solidFill>
              <a:latin typeface="Times New Roman" panose="02020603050405020304" pitchFamily="18" charset="0"/>
              <a:ea typeface="幼圆" pitchFamily="49" charset="-122"/>
            </a:endParaRPr>
          </a:p>
        </p:txBody>
      </p:sp>
      <p:sp>
        <p:nvSpPr>
          <p:cNvPr id="5127" name="文本框 5126"/>
          <p:cNvSpPr txBox="1"/>
          <p:nvPr/>
        </p:nvSpPr>
        <p:spPr>
          <a:xfrm>
            <a:off x="1143000" y="4064000"/>
            <a:ext cx="6921500" cy="553085"/>
          </a:xfrm>
          <a:prstGeom prst="rect">
            <a:avLst/>
          </a:prstGeom>
          <a:solidFill>
            <a:srgbClr val="FFFF99">
              <a:alpha val="81000"/>
            </a:srgbClr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b="1" dirty="0">
                <a:latin typeface="Arial" panose="020B0604020202020204" pitchFamily="34" charset="0"/>
                <a:ea typeface="隶书" pitchFamily="49" charset="-122"/>
              </a:rPr>
              <a:t>力能改变物体的</a:t>
            </a:r>
            <a:r>
              <a:rPr lang="zh-CN" altLang="en-US" sz="3000" b="1" dirty="0">
                <a:solidFill>
                  <a:srgbClr val="FF0000"/>
                </a:solidFill>
                <a:latin typeface="Arial" panose="020B0604020202020204" pitchFamily="34" charset="0"/>
                <a:ea typeface="隶书" pitchFamily="49" charset="-122"/>
              </a:rPr>
              <a:t>形状</a:t>
            </a:r>
            <a:r>
              <a:rPr lang="zh-CN" altLang="en-US" sz="3000" b="1" dirty="0">
                <a:latin typeface="Arial" panose="020B0604020202020204" pitchFamily="34" charset="0"/>
                <a:ea typeface="隶书" pitchFamily="49" charset="-122"/>
              </a:rPr>
              <a:t>，使它发生</a:t>
            </a:r>
            <a:r>
              <a:rPr lang="zh-CN" altLang="en-US" sz="3000" b="1" dirty="0">
                <a:solidFill>
                  <a:srgbClr val="FF0000"/>
                </a:solidFill>
                <a:latin typeface="Arial" panose="020B0604020202020204" pitchFamily="34" charset="0"/>
                <a:ea typeface="隶书" pitchFamily="49" charset="-122"/>
              </a:rPr>
              <a:t>形变</a:t>
            </a:r>
            <a:r>
              <a:rPr lang="zh-CN" altLang="en-US" sz="3000" b="1" dirty="0">
                <a:latin typeface="Arial" panose="020B0604020202020204" pitchFamily="34" charset="0"/>
                <a:ea typeface="隶书" pitchFamily="49" charset="-122"/>
              </a:rPr>
              <a:t>。</a:t>
            </a:r>
            <a:endParaRPr lang="zh-CN" altLang="en-US" sz="3000" b="1" dirty="0"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5128" name="矩形 5127"/>
          <p:cNvSpPr/>
          <p:nvPr/>
        </p:nvSpPr>
        <p:spPr>
          <a:xfrm>
            <a:off x="1206500" y="127000"/>
            <a:ext cx="6858000" cy="9525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    2.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力的作用效果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5" grpId="0"/>
      <p:bldP spid="5127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4" name="图片 8193" descr="12 4 261副本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b="72"/>
          <a:stretch>
            <a:fillRect/>
          </a:stretch>
        </p:blipFill>
        <p:spPr>
          <a:xfrm>
            <a:off x="1206500" y="1701271"/>
            <a:ext cx="3873500" cy="2301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文本框 8194"/>
          <p:cNvSpPr txBox="1"/>
          <p:nvPr/>
        </p:nvSpPr>
        <p:spPr>
          <a:xfrm>
            <a:off x="1016000" y="1016000"/>
            <a:ext cx="70485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335" b="1" dirty="0">
                <a:solidFill>
                  <a:srgbClr val="FF3399"/>
                </a:solidFill>
                <a:latin typeface="Times New Roman" panose="02020603050405020304" pitchFamily="18" charset="0"/>
                <a:ea typeface="仿宋_GB2312" pitchFamily="49" charset="-122"/>
              </a:rPr>
              <a:t>        </a:t>
            </a:r>
            <a:r>
              <a:rPr lang="zh-CN" altLang="en-US" sz="2335" b="1" dirty="0">
                <a:solidFill>
                  <a:srgbClr val="FF3399"/>
                </a:solidFill>
                <a:latin typeface="Times New Roman" panose="02020603050405020304" pitchFamily="18" charset="0"/>
                <a:ea typeface="仿宋_GB2312" pitchFamily="49" charset="-122"/>
              </a:rPr>
              <a:t>我们用手按住桌面，桌子有没有发生形变？</a:t>
            </a:r>
            <a:endParaRPr lang="zh-CN" altLang="en-US" sz="2335" b="1">
              <a:solidFill>
                <a:srgbClr val="FF3399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grpSp>
        <p:nvGrpSpPr>
          <p:cNvPr id="8200" name="组合 8199"/>
          <p:cNvGrpSpPr/>
          <p:nvPr/>
        </p:nvGrpSpPr>
        <p:grpSpPr>
          <a:xfrm>
            <a:off x="1841500" y="4254500"/>
            <a:ext cx="4191000" cy="1270000"/>
            <a:chOff x="816" y="2832"/>
            <a:chExt cx="3168" cy="960"/>
          </a:xfrm>
        </p:grpSpPr>
        <p:sp>
          <p:nvSpPr>
            <p:cNvPr id="8196" name="椭圆形标注 8195"/>
            <p:cNvSpPr/>
            <p:nvPr/>
          </p:nvSpPr>
          <p:spPr>
            <a:xfrm>
              <a:off x="816" y="2832"/>
              <a:ext cx="2976" cy="960"/>
            </a:xfrm>
            <a:prstGeom prst="wedgeEllipseCallout">
              <a:avLst>
                <a:gd name="adj1" fmla="val 25338"/>
                <a:gd name="adj2" fmla="val -73542"/>
              </a:avLst>
            </a:prstGeom>
            <a:solidFill>
              <a:srgbClr val="CCFFCC"/>
            </a:solidFill>
            <a:ln w="9525" cap="flat" cmpd="sng">
              <a:solidFill>
                <a:srgbClr val="FF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sz="2335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197" name="矩形 8196"/>
            <p:cNvSpPr/>
            <p:nvPr/>
          </p:nvSpPr>
          <p:spPr>
            <a:xfrm>
              <a:off x="1056" y="2976"/>
              <a:ext cx="2928" cy="61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  <a:buFont typeface="Wingdings" panose="05000000000000000000" pitchFamily="2" charset="2"/>
              </a:pPr>
              <a:r>
                <a:rPr lang="en-US" altLang="zh-CN" sz="2335" b="1" dirty="0">
                  <a:latin typeface="Times New Roman" panose="02020603050405020304" pitchFamily="18" charset="0"/>
                  <a:ea typeface="楷体_GB2312" pitchFamily="49" charset="-122"/>
                </a:rPr>
                <a:t>        </a:t>
              </a:r>
              <a:r>
                <a:rPr lang="zh-CN" altLang="en-US" sz="2335" b="1" dirty="0">
                  <a:latin typeface="Times New Roman" panose="02020603050405020304" pitchFamily="18" charset="0"/>
                  <a:ea typeface="楷体_GB2312" pitchFamily="49" charset="-122"/>
                </a:rPr>
                <a:t>形变可以是很</a:t>
              </a:r>
              <a:r>
                <a:rPr lang="zh-CN" altLang="en-US" sz="2335" b="1" dirty="0">
                  <a:solidFill>
                    <a:srgbClr val="FF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明显</a:t>
              </a:r>
              <a:r>
                <a:rPr lang="zh-CN" altLang="en-US" sz="2335" b="1" dirty="0">
                  <a:latin typeface="Times New Roman" panose="02020603050405020304" pitchFamily="18" charset="0"/>
                  <a:ea typeface="楷体_GB2312" pitchFamily="49" charset="-122"/>
                </a:rPr>
                <a:t>的，也可以是非常</a:t>
              </a:r>
              <a:r>
                <a:rPr lang="zh-CN" altLang="en-US" sz="2335" b="1" dirty="0">
                  <a:solidFill>
                    <a:srgbClr val="FF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微小</a:t>
              </a:r>
              <a:r>
                <a:rPr lang="zh-CN" altLang="en-US" sz="2335" b="1" dirty="0">
                  <a:latin typeface="Times New Roman" panose="02020603050405020304" pitchFamily="18" charset="0"/>
                  <a:ea typeface="楷体_GB2312" pitchFamily="49" charset="-122"/>
                </a:rPr>
                <a:t>的。</a:t>
              </a:r>
              <a:endParaRPr lang="zh-CN" altLang="en-US" sz="2335" b="1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pic>
        <p:nvPicPr>
          <p:cNvPr id="8199" name="图片 819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70500" y="1587500"/>
            <a:ext cx="2678907" cy="225160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01" name="矩形 8200"/>
          <p:cNvSpPr/>
          <p:nvPr/>
        </p:nvSpPr>
        <p:spPr>
          <a:xfrm>
            <a:off x="1206500" y="127000"/>
            <a:ext cx="6858000" cy="9525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    2.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力的作用效果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文本框 9217"/>
          <p:cNvSpPr txBox="1"/>
          <p:nvPr/>
        </p:nvSpPr>
        <p:spPr>
          <a:xfrm>
            <a:off x="1333500" y="2476500"/>
            <a:ext cx="23495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lang="en-US" altLang="zh-CN" sz="20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zh-CN" altLang="en-US" sz="20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）投球手把静止的棒球投掷出去；</a:t>
            </a:r>
            <a:endParaRPr lang="zh-CN" altLang="en-US" sz="2000" b="1">
              <a:solidFill>
                <a:srgbClr val="3333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9219" name="文本框 9218"/>
          <p:cNvSpPr txBox="1"/>
          <p:nvPr/>
        </p:nvSpPr>
        <p:spPr>
          <a:xfrm>
            <a:off x="3683000" y="2476500"/>
            <a:ext cx="184282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lang="en-US" altLang="zh-CN" sz="20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 sz="20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）棒球被接球手接住；</a:t>
            </a:r>
            <a:endParaRPr lang="zh-CN" altLang="en-US" sz="2000" b="1" dirty="0">
              <a:solidFill>
                <a:srgbClr val="3333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9220" name="文本框 9219"/>
          <p:cNvSpPr txBox="1"/>
          <p:nvPr/>
        </p:nvSpPr>
        <p:spPr>
          <a:xfrm>
            <a:off x="5778500" y="2476500"/>
            <a:ext cx="191161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lang="en-US" altLang="zh-CN" sz="20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lang="zh-CN" altLang="en-US" sz="20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lang="zh-CN" altLang="zh-CN" sz="20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接球手将棒球击出。</a:t>
            </a:r>
            <a:endParaRPr lang="zh-CN" altLang="en-US" sz="2000" b="1">
              <a:solidFill>
                <a:srgbClr val="3333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9221" name="任意多边形 9220"/>
          <p:cNvSpPr/>
          <p:nvPr/>
        </p:nvSpPr>
        <p:spPr>
          <a:xfrm>
            <a:off x="3970073" y="4472782"/>
            <a:ext cx="762000" cy="317500"/>
          </a:xfrm>
          <a:custGeom>
            <a:avLst/>
            <a:gdLst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180">
                <a:pos x="2783" y="3562"/>
              </a:cxn>
              <a:cxn ang="180">
                <a:pos x="0" y="10799"/>
              </a:cxn>
              <a:cxn ang="180">
                <a:pos x="2783" y="3562"/>
              </a:cxn>
              <a:cxn ang="270">
                <a:pos x="9424" y="-2629"/>
              </a:cxn>
              <a:cxn ang="270">
                <a:pos x="12385" y="-218"/>
              </a:cxn>
              <a:cxn ang="270">
                <a:pos x="9974" y="2742"/>
              </a:cxn>
            </a:cxnLst>
            <a:rect l="txL" t="txT" r="txR" b="txB"/>
            <a:pathLst>
              <a:path w="21600" h="21600">
                <a:moveTo>
                  <a:pt x="9699" y="56"/>
                </a:moveTo>
                <a:arcTo wR="10800" hR="10800" stAng="-5750847" swAng="-5049153"/>
                <a:lnTo>
                  <a:pt x="0" y="10800"/>
                </a:lnTo>
                <a:arcTo wR="10800" hR="10800" stAng="-10800000" swAng="5049153"/>
                <a:lnTo>
                  <a:pt x="9424" y="-2629"/>
                </a:lnTo>
                <a:lnTo>
                  <a:pt x="12385" y="-218"/>
                </a:lnTo>
                <a:lnTo>
                  <a:pt x="9974" y="2742"/>
                </a:lnTo>
                <a:lnTo>
                  <a:pt x="9699" y="56"/>
                </a:lnTo>
                <a:close/>
              </a:path>
            </a:pathLst>
          </a:custGeom>
          <a:noFill/>
          <a:ln w="9525">
            <a:noFill/>
          </a:ln>
        </p:spPr>
        <p:txBody>
          <a:bodyPr/>
          <a:p>
            <a:endParaRPr lang="zh-CN" altLang="en-US" sz="1500"/>
          </a:p>
        </p:txBody>
      </p:sp>
      <p:sp>
        <p:nvSpPr>
          <p:cNvPr id="9222" name="文本框 9221"/>
          <p:cNvSpPr txBox="1"/>
          <p:nvPr/>
        </p:nvSpPr>
        <p:spPr>
          <a:xfrm>
            <a:off x="5778500" y="3302000"/>
            <a:ext cx="2349500" cy="810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u="sng" dirty="0">
                <a:solidFill>
                  <a:srgbClr val="D60093"/>
                </a:solidFill>
                <a:latin typeface="Times New Roman" panose="02020603050405020304" pitchFamily="18" charset="0"/>
                <a:ea typeface="楷体_GB2312" pitchFamily="49" charset="-122"/>
              </a:rPr>
              <a:t>球的运动方向发生改变</a:t>
            </a:r>
            <a:endParaRPr lang="zh-CN" altLang="en-US" sz="2665" b="1" u="sng">
              <a:solidFill>
                <a:srgbClr val="D60093"/>
              </a:solidFill>
              <a:latin typeface="Times New Roman" panose="02020603050405020304" pitchFamily="18" charset="0"/>
              <a:ea typeface="幼圆" pitchFamily="49" charset="-122"/>
            </a:endParaRPr>
          </a:p>
        </p:txBody>
      </p:sp>
      <p:sp>
        <p:nvSpPr>
          <p:cNvPr id="9223" name="直接连接符 9222"/>
          <p:cNvSpPr/>
          <p:nvPr/>
        </p:nvSpPr>
        <p:spPr>
          <a:xfrm>
            <a:off x="2509573" y="4091782"/>
            <a:ext cx="317500" cy="0"/>
          </a:xfrm>
          <a:prstGeom prst="line">
            <a:avLst/>
          </a:prstGeom>
          <a:ln w="9525">
            <a:noFill/>
          </a:ln>
        </p:spPr>
      </p:sp>
      <p:sp>
        <p:nvSpPr>
          <p:cNvPr id="9224" name="文本框 9223"/>
          <p:cNvSpPr txBox="1"/>
          <p:nvPr/>
        </p:nvSpPr>
        <p:spPr>
          <a:xfrm>
            <a:off x="1270000" y="3429000"/>
            <a:ext cx="2032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u="sng" dirty="0">
                <a:solidFill>
                  <a:srgbClr val="D60093"/>
                </a:solidFill>
                <a:latin typeface="Times New Roman" panose="02020603050405020304" pitchFamily="18" charset="0"/>
                <a:ea typeface="楷体_GB2312" pitchFamily="49" charset="-122"/>
              </a:rPr>
              <a:t>球由静变动</a:t>
            </a:r>
            <a:endParaRPr lang="zh-CN" altLang="en-US" sz="2665" b="1" u="sng">
              <a:solidFill>
                <a:srgbClr val="D60093"/>
              </a:solidFill>
              <a:latin typeface="Times New Roman" panose="02020603050405020304" pitchFamily="18" charset="0"/>
              <a:ea typeface="幼圆" pitchFamily="49" charset="-122"/>
            </a:endParaRPr>
          </a:p>
        </p:txBody>
      </p:sp>
      <p:sp>
        <p:nvSpPr>
          <p:cNvPr id="9226" name="文本框 9225"/>
          <p:cNvSpPr txBox="1"/>
          <p:nvPr/>
        </p:nvSpPr>
        <p:spPr>
          <a:xfrm>
            <a:off x="3438261" y="3429000"/>
            <a:ext cx="2149739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u="sng" dirty="0">
                <a:solidFill>
                  <a:srgbClr val="D60093"/>
                </a:solidFill>
                <a:latin typeface="Times New Roman" panose="02020603050405020304" pitchFamily="18" charset="0"/>
                <a:ea typeface="楷体_GB2312" pitchFamily="49" charset="-122"/>
              </a:rPr>
              <a:t>球由动变静</a:t>
            </a:r>
            <a:endParaRPr lang="zh-CN" altLang="en-US" sz="2665" b="1" u="sng">
              <a:solidFill>
                <a:srgbClr val="D60093"/>
              </a:solidFill>
              <a:latin typeface="Times New Roman" panose="02020603050405020304" pitchFamily="18" charset="0"/>
              <a:ea typeface="幼圆" pitchFamily="49" charset="-122"/>
            </a:endParaRPr>
          </a:p>
        </p:txBody>
      </p:sp>
      <p:sp>
        <p:nvSpPr>
          <p:cNvPr id="9228" name="文本框 9227"/>
          <p:cNvSpPr txBox="1"/>
          <p:nvPr/>
        </p:nvSpPr>
        <p:spPr>
          <a:xfrm>
            <a:off x="1270000" y="4385469"/>
            <a:ext cx="6052344" cy="553085"/>
          </a:xfrm>
          <a:prstGeom prst="rect">
            <a:avLst/>
          </a:prstGeom>
          <a:solidFill>
            <a:srgbClr val="FFFF99">
              <a:alpha val="81000"/>
            </a:srgbClr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b="1" dirty="0">
                <a:latin typeface="Arial" panose="020B0604020202020204" pitchFamily="34" charset="0"/>
                <a:ea typeface="隶书" pitchFamily="49" charset="-122"/>
              </a:rPr>
              <a:t>力可以使物体的</a:t>
            </a:r>
            <a:r>
              <a:rPr lang="zh-CN" altLang="en-US" sz="3000" b="1" dirty="0">
                <a:solidFill>
                  <a:srgbClr val="FF0066"/>
                </a:solidFill>
                <a:latin typeface="Arial" panose="020B0604020202020204" pitchFamily="34" charset="0"/>
                <a:ea typeface="隶书" pitchFamily="49" charset="-122"/>
              </a:rPr>
              <a:t>运动状态发生改变</a:t>
            </a:r>
            <a:endParaRPr lang="zh-CN" altLang="en-US" sz="3000" b="1">
              <a:solidFill>
                <a:srgbClr val="FF0066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pic>
        <p:nvPicPr>
          <p:cNvPr id="9231" name="图片 9230" descr="12 4 83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24500" y="762000"/>
            <a:ext cx="1778000" cy="177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2" name="图片 9231" descr="12 4 81"/>
          <p:cNvPicPr>
            <a:picLocks noChangeAspect="1"/>
          </p:cNvPicPr>
          <p:nvPr/>
        </p:nvPicPr>
        <p:blipFill>
          <a:blip r:embed="rId2">
            <a:clrChange>
              <a:clrFrom>
                <a:srgbClr val="FDFCFA"/>
              </a:clrFrom>
              <a:clrTo>
                <a:srgbClr val="FDFC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0" y="825500"/>
            <a:ext cx="1778000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3" name="图片 9232" descr="12 4 82"/>
          <p:cNvPicPr>
            <a:picLocks noChangeAspect="1"/>
          </p:cNvPicPr>
          <p:nvPr/>
        </p:nvPicPr>
        <p:blipFill>
          <a:blip r:embed="rId3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b="40"/>
          <a:stretch>
            <a:fillRect/>
          </a:stretch>
        </p:blipFill>
        <p:spPr>
          <a:xfrm>
            <a:off x="3429000" y="698500"/>
            <a:ext cx="1841500" cy="177138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34" name="椭圆形标注 9233"/>
          <p:cNvSpPr/>
          <p:nvPr/>
        </p:nvSpPr>
        <p:spPr>
          <a:xfrm>
            <a:off x="2794000" y="1206500"/>
            <a:ext cx="698500" cy="762000"/>
          </a:xfrm>
          <a:prstGeom prst="wedgeEllipseCallout">
            <a:avLst>
              <a:gd name="adj1" fmla="val -79736"/>
              <a:gd name="adj2" fmla="val 166148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sz="3000" b="1" dirty="0">
                <a:solidFill>
                  <a:srgbClr val="FF0066"/>
                </a:solidFill>
                <a:latin typeface="Arial" panose="020B0604020202020204" pitchFamily="34" charset="0"/>
              </a:rPr>
              <a:t>掷</a:t>
            </a:r>
            <a:endParaRPr lang="zh-CN" altLang="en-US" sz="3000" b="1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9235" name="椭圆形标注 9234"/>
          <p:cNvSpPr/>
          <p:nvPr/>
        </p:nvSpPr>
        <p:spPr>
          <a:xfrm>
            <a:off x="5016500" y="1143000"/>
            <a:ext cx="698500" cy="762000"/>
          </a:xfrm>
          <a:prstGeom prst="wedgeEllipseCallout">
            <a:avLst>
              <a:gd name="adj1" fmla="val -135227"/>
              <a:gd name="adj2" fmla="val 175176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sz="3000" b="1" dirty="0">
                <a:solidFill>
                  <a:srgbClr val="FF0066"/>
                </a:solidFill>
                <a:latin typeface="Arial" panose="020B0604020202020204" pitchFamily="34" charset="0"/>
              </a:rPr>
              <a:t>接</a:t>
            </a:r>
            <a:endParaRPr lang="zh-CN" altLang="en-US" sz="3000" b="1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9236" name="椭圆形标注 9235"/>
          <p:cNvSpPr/>
          <p:nvPr/>
        </p:nvSpPr>
        <p:spPr>
          <a:xfrm>
            <a:off x="7429500" y="1079500"/>
            <a:ext cx="698500" cy="762000"/>
          </a:xfrm>
          <a:prstGeom prst="wedgeEllipseCallout">
            <a:avLst>
              <a:gd name="adj1" fmla="val -181440"/>
              <a:gd name="adj2" fmla="val 183509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sz="3000" b="1" dirty="0">
                <a:solidFill>
                  <a:srgbClr val="FF0066"/>
                </a:solidFill>
                <a:latin typeface="Arial" panose="020B0604020202020204" pitchFamily="34" charset="0"/>
              </a:rPr>
              <a:t>击</a:t>
            </a:r>
            <a:endParaRPr lang="zh-CN" altLang="en-US" sz="3000" b="1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9237" name="矩形 9236"/>
          <p:cNvSpPr/>
          <p:nvPr/>
        </p:nvSpPr>
        <p:spPr>
          <a:xfrm>
            <a:off x="1206500" y="127000"/>
            <a:ext cx="6858000" cy="9525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    2.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力的作用效果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18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20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20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allAtOnce"/>
      <p:bldP spid="9219" grpId="0" build="allAtOnce"/>
      <p:bldP spid="9220" grpId="0" build="allAtOnce"/>
      <p:bldP spid="9222" grpId="0"/>
      <p:bldP spid="9224" grpId="0"/>
      <p:bldP spid="9226" grpId="0"/>
      <p:bldP spid="9228" grpId="0" bldLvl="0" animBg="1"/>
      <p:bldP spid="9234" grpId="0" bldLvl="0" animBg="1"/>
      <p:bldP spid="9235" grpId="0" bldLvl="0" animBg="1"/>
      <p:bldP spid="9236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文本框 11265"/>
          <p:cNvSpPr txBox="1"/>
          <p:nvPr/>
        </p:nvSpPr>
        <p:spPr>
          <a:xfrm>
            <a:off x="2315104" y="1828139"/>
            <a:ext cx="2848240" cy="501650"/>
          </a:xfrm>
          <a:prstGeom prst="rect">
            <a:avLst/>
          </a:prstGeom>
          <a:noFill/>
          <a:ln w="76200">
            <a:noFill/>
          </a:ln>
        </p:spPr>
        <p:txBody>
          <a:bodyPr anchor="ctr" anchorCtr="1">
            <a:spAutoFit/>
          </a:bodyPr>
          <a:p>
            <a:pPr>
              <a:buFont typeface="Wingdings" panose="05000000000000000000" pitchFamily="2" charset="2"/>
            </a:pPr>
            <a:r>
              <a:rPr lang="zh-CN" altLang="en-US" sz="2665" b="1" dirty="0">
                <a:solidFill>
                  <a:srgbClr val="3333FF"/>
                </a:solidFill>
                <a:latin typeface="Arial" panose="020B0604020202020204" pitchFamily="34" charset="0"/>
                <a:ea typeface="华文中宋" pitchFamily="2" charset="-122"/>
              </a:rPr>
              <a:t>改变运动状态</a:t>
            </a:r>
            <a:endParaRPr lang="zh-CN" altLang="en-US" sz="2665" b="1">
              <a:solidFill>
                <a:srgbClr val="3333FF"/>
              </a:solidFill>
              <a:latin typeface="Arial" panose="020B0604020202020204" pitchFamily="34" charset="0"/>
              <a:ea typeface="华文中宋" pitchFamily="2" charset="-122"/>
            </a:endParaRPr>
          </a:p>
        </p:txBody>
      </p:sp>
      <p:sp>
        <p:nvSpPr>
          <p:cNvPr id="11267" name="文本框 11266"/>
          <p:cNvSpPr txBox="1"/>
          <p:nvPr/>
        </p:nvSpPr>
        <p:spPr>
          <a:xfrm>
            <a:off x="2222500" y="3546608"/>
            <a:ext cx="3028157" cy="501650"/>
          </a:xfrm>
          <a:prstGeom prst="rect">
            <a:avLst/>
          </a:prstGeom>
          <a:noFill/>
          <a:ln w="76200">
            <a:noFill/>
          </a:ln>
        </p:spPr>
        <p:txBody>
          <a:bodyPr anchor="ctr" anchorCtr="1">
            <a:spAutoFit/>
          </a:bodyPr>
          <a:p>
            <a:pPr>
              <a:buFont typeface="Wingdings" panose="05000000000000000000" pitchFamily="2" charset="2"/>
            </a:pPr>
            <a:r>
              <a:rPr lang="zh-CN" altLang="en-US" sz="2665" b="1" dirty="0">
                <a:solidFill>
                  <a:srgbClr val="3333FF"/>
                </a:solidFill>
                <a:latin typeface="Arial" panose="020B0604020202020204" pitchFamily="34" charset="0"/>
                <a:ea typeface="华文中宋" pitchFamily="2" charset="-122"/>
              </a:rPr>
              <a:t>使物体形变</a:t>
            </a:r>
            <a:endParaRPr lang="zh-CN" altLang="en-US" sz="2665" b="1">
              <a:solidFill>
                <a:srgbClr val="3333FF"/>
              </a:solidFill>
              <a:latin typeface="Arial" panose="020B0604020202020204" pitchFamily="34" charset="0"/>
              <a:ea typeface="华文中宋" pitchFamily="2" charset="-122"/>
            </a:endParaRPr>
          </a:p>
        </p:txBody>
      </p:sp>
      <p:sp>
        <p:nvSpPr>
          <p:cNvPr id="11268" name="文本框 11267"/>
          <p:cNvSpPr txBox="1"/>
          <p:nvPr/>
        </p:nvSpPr>
        <p:spPr>
          <a:xfrm>
            <a:off x="1079500" y="2667000"/>
            <a:ext cx="1587500" cy="911860"/>
          </a:xfrm>
          <a:prstGeom prst="rect">
            <a:avLst/>
          </a:prstGeom>
          <a:solidFill>
            <a:srgbClr val="FFFF99">
              <a:alpha val="81000"/>
            </a:srgbClr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665" dirty="0">
                <a:solidFill>
                  <a:srgbClr val="FF0066"/>
                </a:solidFill>
                <a:latin typeface="Arial" panose="020B0604020202020204" pitchFamily="34" charset="0"/>
                <a:ea typeface="隶书" pitchFamily="49" charset="-122"/>
              </a:rPr>
              <a:t>力的作用效果</a:t>
            </a:r>
            <a:endParaRPr lang="zh-CN" altLang="en-US" sz="2665">
              <a:solidFill>
                <a:srgbClr val="FF0066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11269" name="左大括号 11268"/>
          <p:cNvSpPr/>
          <p:nvPr/>
        </p:nvSpPr>
        <p:spPr>
          <a:xfrm>
            <a:off x="2891896" y="2123282"/>
            <a:ext cx="239448" cy="1680104"/>
          </a:xfrm>
          <a:prstGeom prst="leftBrace">
            <a:avLst>
              <a:gd name="adj1" fmla="val 58471"/>
              <a:gd name="adj2" fmla="val 50000"/>
            </a:avLst>
          </a:prstGeom>
          <a:noFill/>
          <a:ln w="76200">
            <a:noFill/>
          </a:ln>
        </p:spPr>
        <p:txBody>
          <a:bodyPr/>
          <a:p>
            <a:endParaRPr lang="zh-CN" altLang="en-US" sz="1500"/>
          </a:p>
        </p:txBody>
      </p:sp>
      <p:sp>
        <p:nvSpPr>
          <p:cNvPr id="11270" name="左大括号 11269"/>
          <p:cNvSpPr/>
          <p:nvPr/>
        </p:nvSpPr>
        <p:spPr>
          <a:xfrm>
            <a:off x="4889500" y="1333500"/>
            <a:ext cx="119063" cy="1680104"/>
          </a:xfrm>
          <a:prstGeom prst="leftBrace">
            <a:avLst>
              <a:gd name="adj1" fmla="val 117592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11271" name="左大括号 11270"/>
          <p:cNvSpPr/>
          <p:nvPr/>
        </p:nvSpPr>
        <p:spPr>
          <a:xfrm>
            <a:off x="2588948" y="2186782"/>
            <a:ext cx="119063" cy="1680104"/>
          </a:xfrm>
          <a:prstGeom prst="leftBrace">
            <a:avLst>
              <a:gd name="adj1" fmla="val 117592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11273" name="左大括号 11272"/>
          <p:cNvSpPr/>
          <p:nvPr/>
        </p:nvSpPr>
        <p:spPr>
          <a:xfrm>
            <a:off x="4889500" y="3365500"/>
            <a:ext cx="190500" cy="1016000"/>
          </a:xfrm>
          <a:prstGeom prst="leftBrace">
            <a:avLst>
              <a:gd name="adj1" fmla="val 44444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11274" name="文本框 11273"/>
          <p:cNvSpPr txBox="1"/>
          <p:nvPr/>
        </p:nvSpPr>
        <p:spPr>
          <a:xfrm>
            <a:off x="5156729" y="3149865"/>
            <a:ext cx="3225271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Wingdings" panose="05000000000000000000" pitchFamily="2" charset="2"/>
              <a:buChar char="Ø"/>
            </a:pPr>
            <a:r>
              <a:rPr lang="zh-CN" altLang="en-US" sz="2335" b="1" dirty="0">
                <a:solidFill>
                  <a:srgbClr val="FF33CC"/>
                </a:solidFill>
                <a:latin typeface="Arial" panose="020B0604020202020204" pitchFamily="34" charset="0"/>
                <a:ea typeface="仿宋_GB2312" pitchFamily="49" charset="-122"/>
              </a:rPr>
              <a:t>明显形变</a:t>
            </a:r>
            <a:endParaRPr lang="zh-CN" altLang="en-US" sz="2000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1275" name="文本框 11274"/>
          <p:cNvSpPr txBox="1"/>
          <p:nvPr/>
        </p:nvSpPr>
        <p:spPr>
          <a:xfrm>
            <a:off x="5143500" y="4064000"/>
            <a:ext cx="204258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Wingdings" panose="05000000000000000000" pitchFamily="2" charset="2"/>
              <a:buChar char="Ø"/>
            </a:pPr>
            <a:r>
              <a:rPr lang="zh-CN" altLang="en-US" sz="2335" b="1" dirty="0">
                <a:solidFill>
                  <a:srgbClr val="FF33CC"/>
                </a:solidFill>
                <a:latin typeface="Arial" panose="020B0604020202020204" pitchFamily="34" charset="0"/>
                <a:ea typeface="仿宋_GB2312" pitchFamily="49" charset="-122"/>
              </a:rPr>
              <a:t>微小形变</a:t>
            </a:r>
            <a:endParaRPr lang="zh-CN" altLang="en-US" sz="2335" b="1" dirty="0">
              <a:solidFill>
                <a:srgbClr val="FF33CC"/>
              </a:solidFill>
              <a:latin typeface="Arial" panose="020B0604020202020204" pitchFamily="34" charset="0"/>
              <a:ea typeface="仿宋_GB2312" pitchFamily="49" charset="-122"/>
            </a:endParaRPr>
          </a:p>
        </p:txBody>
      </p:sp>
      <p:sp>
        <p:nvSpPr>
          <p:cNvPr id="11276" name="文本框 11275"/>
          <p:cNvSpPr txBox="1"/>
          <p:nvPr/>
        </p:nvSpPr>
        <p:spPr>
          <a:xfrm>
            <a:off x="5016500" y="1206500"/>
            <a:ext cx="33655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Wingdings" panose="05000000000000000000" pitchFamily="2" charset="2"/>
              <a:buChar char="Ø"/>
            </a:pPr>
            <a:r>
              <a:rPr lang="zh-CN" altLang="en-US" sz="2335" b="1" dirty="0">
                <a:solidFill>
                  <a:srgbClr val="FF33CC"/>
                </a:solidFill>
                <a:latin typeface="Arial" panose="020B0604020202020204" pitchFamily="34" charset="0"/>
                <a:ea typeface="仿宋_GB2312" pitchFamily="49" charset="-122"/>
              </a:rPr>
              <a:t>速度大小</a:t>
            </a:r>
            <a:r>
              <a:rPr lang="zh-CN" altLang="en-US" sz="2335" b="1" dirty="0">
                <a:latin typeface="Arial" panose="020B0604020202020204" pitchFamily="34" charset="0"/>
                <a:ea typeface="仿宋_GB2312" pitchFamily="49" charset="-122"/>
              </a:rPr>
              <a:t>发生改变</a:t>
            </a:r>
            <a:endParaRPr lang="zh-CN" altLang="en-US" sz="2335" b="1">
              <a:latin typeface="Arial" panose="020B0604020202020204" pitchFamily="34" charset="0"/>
              <a:ea typeface="仿宋_GB2312" pitchFamily="49" charset="-122"/>
            </a:endParaRPr>
          </a:p>
        </p:txBody>
      </p:sp>
      <p:sp>
        <p:nvSpPr>
          <p:cNvPr id="11277" name="文本框 11276"/>
          <p:cNvSpPr txBox="1"/>
          <p:nvPr/>
        </p:nvSpPr>
        <p:spPr>
          <a:xfrm>
            <a:off x="5064125" y="1778000"/>
            <a:ext cx="3317875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Wingdings" panose="05000000000000000000" pitchFamily="2" charset="2"/>
              <a:buChar char="Ø"/>
            </a:pPr>
            <a:r>
              <a:rPr lang="zh-CN" altLang="en-US" sz="2335" b="1" dirty="0">
                <a:solidFill>
                  <a:srgbClr val="FF33CC"/>
                </a:solidFill>
                <a:latin typeface="Arial" panose="020B0604020202020204" pitchFamily="34" charset="0"/>
                <a:ea typeface="仿宋_GB2312" pitchFamily="49" charset="-122"/>
              </a:rPr>
              <a:t>运动方向</a:t>
            </a:r>
            <a:r>
              <a:rPr lang="zh-CN" altLang="en-US" sz="2335" b="1" dirty="0">
                <a:latin typeface="Arial" panose="020B0604020202020204" pitchFamily="34" charset="0"/>
                <a:ea typeface="仿宋_GB2312" pitchFamily="49" charset="-122"/>
              </a:rPr>
              <a:t>发生改变</a:t>
            </a:r>
            <a:endParaRPr lang="zh-CN" altLang="en-US" sz="2335" b="1">
              <a:latin typeface="Arial" panose="020B0604020202020204" pitchFamily="34" charset="0"/>
              <a:ea typeface="仿宋_GB2312" pitchFamily="49" charset="-122"/>
            </a:endParaRPr>
          </a:p>
        </p:txBody>
      </p:sp>
      <p:sp>
        <p:nvSpPr>
          <p:cNvPr id="11278" name="文本框 11277"/>
          <p:cNvSpPr txBox="1"/>
          <p:nvPr/>
        </p:nvSpPr>
        <p:spPr>
          <a:xfrm>
            <a:off x="5080000" y="2349500"/>
            <a:ext cx="3302000" cy="810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Wingdings" panose="05000000000000000000" pitchFamily="2" charset="2"/>
              <a:buChar char="Ø"/>
            </a:pPr>
            <a:r>
              <a:rPr lang="zh-CN" altLang="zh-CN" sz="2335" b="1" dirty="0">
                <a:solidFill>
                  <a:srgbClr val="FF33CC"/>
                </a:solidFill>
                <a:latin typeface="Arial" panose="020B0604020202020204" pitchFamily="34" charset="0"/>
                <a:ea typeface="仿宋_GB2312" pitchFamily="49" charset="-122"/>
              </a:rPr>
              <a:t>速度大小和运动方向</a:t>
            </a:r>
            <a:r>
              <a:rPr lang="zh-CN" altLang="zh-CN" sz="2335" b="1" dirty="0">
                <a:latin typeface="Arial" panose="020B0604020202020204" pitchFamily="34" charset="0"/>
                <a:ea typeface="仿宋_GB2312" pitchFamily="49" charset="-122"/>
              </a:rPr>
              <a:t>同时发生改变</a:t>
            </a:r>
            <a:endParaRPr lang="en-US" altLang="zh-CN" sz="2335" b="1">
              <a:latin typeface="Arial" panose="020B0604020202020204" pitchFamily="34" charset="0"/>
              <a:ea typeface="仿宋_GB2312" pitchFamily="49" charset="-122"/>
            </a:endParaRPr>
          </a:p>
        </p:txBody>
      </p:sp>
      <p:pic>
        <p:nvPicPr>
          <p:cNvPr id="11279" name="图片 11278" descr="2007191033257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6500" y="381000"/>
            <a:ext cx="1905000" cy="145520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/>
      <p:bldP spid="11274" grpId="0"/>
      <p:bldP spid="11275" grpId="0"/>
      <p:bldP spid="11276" grpId="0"/>
      <p:bldP spid="11277" grpId="0"/>
      <p:bldP spid="1127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60" name="图片 102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0" y="508000"/>
            <a:ext cx="7620000" cy="275034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61" name="文本框 10260"/>
          <p:cNvSpPr txBox="1"/>
          <p:nvPr/>
        </p:nvSpPr>
        <p:spPr>
          <a:xfrm>
            <a:off x="1079500" y="3556000"/>
            <a:ext cx="48895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甲图说明力可以改变什么？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  <p:sp>
        <p:nvSpPr>
          <p:cNvPr id="10262" name="文本框 10261"/>
          <p:cNvSpPr txBox="1"/>
          <p:nvPr/>
        </p:nvSpPr>
        <p:spPr>
          <a:xfrm>
            <a:off x="1079500" y="4572000"/>
            <a:ext cx="48895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乙图说明力可以改变什么？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  <p:sp>
        <p:nvSpPr>
          <p:cNvPr id="10263" name="矩形 10262"/>
          <p:cNvSpPr/>
          <p:nvPr/>
        </p:nvSpPr>
        <p:spPr>
          <a:xfrm>
            <a:off x="5842000" y="3529542"/>
            <a:ext cx="2468880" cy="5530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000" dirty="0">
                <a:latin typeface="Arial" panose="020B0604020202020204" pitchFamily="34" charset="0"/>
              </a:rPr>
              <a:t>改变速度大小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  <p:sp>
        <p:nvSpPr>
          <p:cNvPr id="10264" name="矩形 10263"/>
          <p:cNvSpPr/>
          <p:nvPr/>
        </p:nvSpPr>
        <p:spPr>
          <a:xfrm>
            <a:off x="5879042" y="4545542"/>
            <a:ext cx="2468880" cy="5530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000" dirty="0">
                <a:latin typeface="Arial" panose="020B0604020202020204" pitchFamily="34" charset="0"/>
              </a:rPr>
              <a:t>改变运动方向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3" grpId="0"/>
      <p:bldP spid="1026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90" name="图片 12289" descr="5"/>
          <p:cNvPicPr>
            <a:picLocks noChangeAspect="1"/>
          </p:cNvPicPr>
          <p:nvPr/>
        </p:nvPicPr>
        <p:blipFill>
          <a:blip r:embed="rId1"/>
          <a:srcRect r="-18" b="17"/>
          <a:stretch>
            <a:fillRect/>
          </a:stretch>
        </p:blipFill>
        <p:spPr>
          <a:xfrm>
            <a:off x="5207000" y="254000"/>
            <a:ext cx="2921000" cy="325702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文本框 12290"/>
          <p:cNvSpPr txBox="1"/>
          <p:nvPr/>
        </p:nvSpPr>
        <p:spPr>
          <a:xfrm>
            <a:off x="1079500" y="1778000"/>
            <a:ext cx="4000500" cy="1938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从桌上滚下的小球运动方向发生了</a:t>
            </a:r>
            <a:r>
              <a:rPr lang="zh-CN" altLang="x-none" sz="3000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          </a:t>
            </a: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，因</a:t>
            </a:r>
            <a:r>
              <a:rPr lang="zh-CN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此</a:t>
            </a: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小球受到</a:t>
            </a:r>
            <a:r>
              <a:rPr lang="zh-CN" altLang="x-none" sz="3000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      </a:t>
            </a: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的作用。</a:t>
            </a:r>
            <a:endParaRPr lang="zh-CN" altLang="x-none" sz="30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2292" name="文本框 12291"/>
          <p:cNvSpPr txBox="1"/>
          <p:nvPr/>
        </p:nvSpPr>
        <p:spPr>
          <a:xfrm>
            <a:off x="3175000" y="2159000"/>
            <a:ext cx="126074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30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改变</a:t>
            </a:r>
            <a:endParaRPr lang="zh-CN" altLang="x-none" sz="3000" b="1" dirty="0">
              <a:solidFill>
                <a:srgbClr val="FF33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2293" name="文本框 12292"/>
          <p:cNvSpPr txBox="1"/>
          <p:nvPr/>
        </p:nvSpPr>
        <p:spPr>
          <a:xfrm>
            <a:off x="3175000" y="2667000"/>
            <a:ext cx="6350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30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力</a:t>
            </a:r>
            <a:endParaRPr lang="zh-CN" altLang="x-none" sz="3000" b="1" dirty="0">
              <a:solidFill>
                <a:srgbClr val="FF33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2295" name="文本框 12294"/>
          <p:cNvSpPr txBox="1"/>
          <p:nvPr/>
        </p:nvSpPr>
        <p:spPr>
          <a:xfrm>
            <a:off x="1079500" y="3556000"/>
            <a:ext cx="6858000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当物体发生</a:t>
            </a:r>
            <a:r>
              <a:rPr lang="zh-CN" altLang="x-none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形变</a:t>
            </a: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或</a:t>
            </a:r>
            <a:r>
              <a:rPr lang="zh-CN" altLang="x-none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运动状态改变</a:t>
            </a: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时，</a:t>
            </a:r>
            <a:r>
              <a:rPr lang="zh-CN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就</a:t>
            </a: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可以判断</a:t>
            </a:r>
            <a:r>
              <a:rPr lang="zh-CN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该物体</a:t>
            </a: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受到了</a:t>
            </a:r>
            <a:r>
              <a:rPr lang="zh-CN" altLang="x-none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力</a:t>
            </a: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的作用。 </a:t>
            </a:r>
            <a:endParaRPr lang="zh-CN" altLang="x-none" sz="30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2296" name="文本框 12295"/>
          <p:cNvSpPr txBox="1"/>
          <p:nvPr/>
        </p:nvSpPr>
        <p:spPr>
          <a:xfrm>
            <a:off x="1016000" y="264583"/>
            <a:ext cx="40005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力是看不到的，我们如何判断这个物体受到力的作用呢？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  <p:sp>
        <p:nvSpPr>
          <p:cNvPr id="12297" name="文本框 12296"/>
          <p:cNvSpPr txBox="1"/>
          <p:nvPr/>
        </p:nvSpPr>
        <p:spPr>
          <a:xfrm>
            <a:off x="1143000" y="4635500"/>
            <a:ext cx="6858000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例：一个</a:t>
            </a:r>
            <a:r>
              <a:rPr lang="zh-CN" altLang="x-none" sz="30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物体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做</a:t>
            </a:r>
            <a:r>
              <a:rPr lang="zh-CN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匀速直线运动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时可受到力的作用吗？</a:t>
            </a:r>
            <a:r>
              <a:rPr lang="zh-CN" altLang="zh-CN" sz="30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endParaRPr lang="zh-CN" altLang="zh-CN" sz="30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2" grpId="0"/>
      <p:bldP spid="12293" grpId="0"/>
      <p:bldP spid="12295" grpId="0"/>
      <p:bldP spid="1229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标题 14337"/>
          <p:cNvSpPr>
            <a:spLocks noGrp="1"/>
          </p:cNvSpPr>
          <p:nvPr>
            <p:ph type="title"/>
          </p:nvPr>
        </p:nvSpPr>
        <p:spPr>
          <a:xfrm>
            <a:off x="1016000" y="381000"/>
            <a:ext cx="7216511" cy="484188"/>
          </a:xfrm>
        </p:spPr>
        <p:txBody>
          <a:bodyPr anchor="ctr"/>
          <a:p>
            <a:pPr algn="l"/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    3.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力的大小、方向、作用点</a:t>
            </a:r>
            <a:endParaRPr lang="zh-CN" altLang="en-US" sz="3000" b="1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  <p:sp>
        <p:nvSpPr>
          <p:cNvPr id="14339" name="文本框 14338"/>
          <p:cNvSpPr txBox="1"/>
          <p:nvPr/>
        </p:nvSpPr>
        <p:spPr>
          <a:xfrm>
            <a:off x="4889500" y="1968500"/>
            <a:ext cx="2536032" cy="501650"/>
          </a:xfrm>
          <a:prstGeom prst="rect">
            <a:avLst/>
          </a:prstGeom>
          <a:solidFill>
            <a:srgbClr val="FFFF99">
              <a:alpha val="81000"/>
            </a:srgbClr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665">
                <a:solidFill>
                  <a:srgbClr val="FF0066"/>
                </a:solidFill>
                <a:latin typeface="Arial" panose="020B0604020202020204" pitchFamily="34" charset="0"/>
                <a:ea typeface="隶书" pitchFamily="49" charset="-122"/>
              </a:rPr>
              <a:t>——</a:t>
            </a:r>
            <a:r>
              <a:rPr lang="zh-CN" altLang="en-US" sz="2665" dirty="0">
                <a:solidFill>
                  <a:srgbClr val="FF0066"/>
                </a:solidFill>
                <a:latin typeface="Arial" panose="020B0604020202020204" pitchFamily="34" charset="0"/>
                <a:ea typeface="隶书" pitchFamily="49" charset="-122"/>
              </a:rPr>
              <a:t>力的大小</a:t>
            </a:r>
            <a:endParaRPr lang="zh-CN" altLang="en-US" sz="2665">
              <a:solidFill>
                <a:srgbClr val="FF0066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14340" name="文本框 14339"/>
          <p:cNvSpPr txBox="1"/>
          <p:nvPr/>
        </p:nvSpPr>
        <p:spPr>
          <a:xfrm>
            <a:off x="4889500" y="2857500"/>
            <a:ext cx="2731823" cy="501650"/>
          </a:xfrm>
          <a:prstGeom prst="rect">
            <a:avLst/>
          </a:prstGeom>
          <a:solidFill>
            <a:srgbClr val="FFFF99">
              <a:alpha val="81000"/>
            </a:srgbClr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665">
                <a:solidFill>
                  <a:srgbClr val="FF0066"/>
                </a:solidFill>
                <a:latin typeface="Arial" panose="020B0604020202020204" pitchFamily="34" charset="0"/>
                <a:ea typeface="隶书" pitchFamily="49" charset="-122"/>
              </a:rPr>
              <a:t>——</a:t>
            </a:r>
            <a:r>
              <a:rPr lang="zh-CN" altLang="en-US" sz="2665" dirty="0">
                <a:solidFill>
                  <a:srgbClr val="FF0066"/>
                </a:solidFill>
                <a:latin typeface="Arial" panose="020B0604020202020204" pitchFamily="34" charset="0"/>
                <a:ea typeface="隶书" pitchFamily="49" charset="-122"/>
              </a:rPr>
              <a:t>力的方向</a:t>
            </a:r>
            <a:endParaRPr lang="zh-CN" altLang="en-US" sz="2665" dirty="0">
              <a:solidFill>
                <a:srgbClr val="FF0066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14341" name="文本框 14340"/>
          <p:cNvSpPr txBox="1"/>
          <p:nvPr/>
        </p:nvSpPr>
        <p:spPr>
          <a:xfrm>
            <a:off x="4826000" y="4127500"/>
            <a:ext cx="2692136" cy="501650"/>
          </a:xfrm>
          <a:prstGeom prst="rect">
            <a:avLst/>
          </a:prstGeom>
          <a:solidFill>
            <a:srgbClr val="FFFF99">
              <a:alpha val="81000"/>
            </a:srgbClr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665">
                <a:solidFill>
                  <a:srgbClr val="FF0066"/>
                </a:solidFill>
                <a:latin typeface="Arial" panose="020B0604020202020204" pitchFamily="34" charset="0"/>
                <a:ea typeface="隶书" pitchFamily="49" charset="-122"/>
              </a:rPr>
              <a:t>——</a:t>
            </a:r>
            <a:r>
              <a:rPr lang="zh-CN" altLang="en-US" sz="2665" dirty="0">
                <a:solidFill>
                  <a:srgbClr val="FF0066"/>
                </a:solidFill>
                <a:latin typeface="Arial" panose="020B0604020202020204" pitchFamily="34" charset="0"/>
                <a:ea typeface="隶书" pitchFamily="49" charset="-122"/>
              </a:rPr>
              <a:t>力的作用点</a:t>
            </a:r>
            <a:endParaRPr lang="zh-CN" altLang="en-US" sz="2665" dirty="0">
              <a:solidFill>
                <a:srgbClr val="FF0066"/>
              </a:solidFill>
              <a:latin typeface="Arial" panose="020B0604020202020204" pitchFamily="34" charset="0"/>
              <a:ea typeface="隶书" pitchFamily="49" charset="-122"/>
            </a:endParaRPr>
          </a:p>
        </p:txBody>
      </p:sp>
      <p:sp>
        <p:nvSpPr>
          <p:cNvPr id="14342" name="矩形 14341"/>
          <p:cNvSpPr/>
          <p:nvPr/>
        </p:nvSpPr>
        <p:spPr>
          <a:xfrm>
            <a:off x="2222500" y="1524000"/>
            <a:ext cx="5461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335" b="1" dirty="0">
                <a:latin typeface="Arial" panose="020B0604020202020204" pitchFamily="34" charset="0"/>
                <a:ea typeface="楷体_GB2312" pitchFamily="49" charset="-122"/>
              </a:rPr>
              <a:t>踢足球时，用力越大，球就飞得越远。</a:t>
            </a:r>
            <a:endParaRPr lang="zh-CN" altLang="en-US" sz="2335" b="1" dirty="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4343" name="矩形 14342"/>
          <p:cNvSpPr/>
          <p:nvPr/>
        </p:nvSpPr>
        <p:spPr>
          <a:xfrm>
            <a:off x="2169583" y="2413000"/>
            <a:ext cx="6212417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335" b="1" dirty="0">
                <a:latin typeface="Arial" panose="020B0604020202020204" pitchFamily="34" charset="0"/>
                <a:ea typeface="楷体_GB2312" pitchFamily="49" charset="-122"/>
              </a:rPr>
              <a:t>踢足球时，球总是沿着所受的力的方向飞去。</a:t>
            </a:r>
            <a:endParaRPr lang="zh-CN" altLang="en-US" sz="2335" b="1" dirty="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4344" name="文本框 14343"/>
          <p:cNvSpPr txBox="1"/>
          <p:nvPr/>
        </p:nvSpPr>
        <p:spPr>
          <a:xfrm>
            <a:off x="2159000" y="3365500"/>
            <a:ext cx="6060282" cy="810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latin typeface="Arial" panose="020B0604020202020204" pitchFamily="34" charset="0"/>
                <a:ea typeface="楷体_GB2312" pitchFamily="49" charset="-122"/>
              </a:rPr>
              <a:t>用同样大小的力推门时，每次手的位置离门轴远近不同，力的效果也不同。</a:t>
            </a:r>
            <a:endParaRPr lang="zh-CN" altLang="en-US" sz="2335" b="1" dirty="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14345" name="矩形 14344"/>
          <p:cNvSpPr/>
          <p:nvPr/>
        </p:nvSpPr>
        <p:spPr>
          <a:xfrm>
            <a:off x="4381500" y="1016000"/>
            <a:ext cx="4000500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665" b="1">
                <a:solidFill>
                  <a:srgbClr val="3333FF"/>
                </a:solidFill>
                <a:latin typeface="华文中宋" pitchFamily="2" charset="-122"/>
                <a:ea typeface="华文中宋" pitchFamily="2" charset="-122"/>
              </a:rPr>
              <a:t>——</a:t>
            </a:r>
            <a:r>
              <a:rPr lang="zh-CN" altLang="en-US" sz="2665" b="1" dirty="0">
                <a:solidFill>
                  <a:srgbClr val="3333FF"/>
                </a:solidFill>
                <a:latin typeface="Times New Roman" panose="02020603050405020304" pitchFamily="18" charset="0"/>
                <a:ea typeface="华文中宋" pitchFamily="2" charset="-122"/>
              </a:rPr>
              <a:t>力的三要素</a:t>
            </a:r>
            <a:endParaRPr lang="zh-CN" altLang="en-US" sz="2665" b="1" dirty="0">
              <a:solidFill>
                <a:srgbClr val="3333FF"/>
              </a:solidFill>
              <a:latin typeface="Times New Roman" panose="02020603050405020304" pitchFamily="18" charset="0"/>
              <a:ea typeface="华文中宋" pitchFamily="2" charset="-122"/>
            </a:endParaRPr>
          </a:p>
        </p:txBody>
      </p:sp>
      <p:pic>
        <p:nvPicPr>
          <p:cNvPr id="14346" name="图片 14345" descr="b0a5cd2b048f5637d52af12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00" y="1016000"/>
            <a:ext cx="1270000" cy="90752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7" name="图片 14346" descr="tn_TYZC-89466533_200052300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222500"/>
            <a:ext cx="1270000" cy="9749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8" name="图片 14347" descr="12 4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-133" b="-53"/>
          <a:stretch>
            <a:fillRect/>
          </a:stretch>
        </p:blipFill>
        <p:spPr>
          <a:xfrm>
            <a:off x="1016000" y="3429000"/>
            <a:ext cx="1178719" cy="1206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70" decel="100000"/>
                                        <p:tgtEl>
                                          <p:spTgt spid="1434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770" decel="100000"/>
                                        <p:tgtEl>
                                          <p:spTgt spid="1434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1434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1434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ldLvl="0" animBg="1"/>
      <p:bldP spid="14340" grpId="0" bldLvl="0" animBg="1"/>
      <p:bldP spid="14341" grpId="0" bldLvl="0" animBg="1"/>
      <p:bldP spid="14342" grpId="0"/>
      <p:bldP spid="14343" grpId="0"/>
      <p:bldP spid="1434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矩形 15361"/>
          <p:cNvSpPr>
            <a:spLocks noChangeAspect="1"/>
          </p:cNvSpPr>
          <p:nvPr/>
        </p:nvSpPr>
        <p:spPr>
          <a:xfrm>
            <a:off x="1185333" y="1785938"/>
            <a:ext cx="1190625" cy="14287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zh-CN" altLang="en-US" sz="1500"/>
          </a:p>
        </p:txBody>
      </p:sp>
      <p:pic>
        <p:nvPicPr>
          <p:cNvPr id="15363" name="图片 15362" descr="BFD-03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1678" y="216958"/>
            <a:ext cx="2255573" cy="4254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4" name="直接连接符 15363"/>
          <p:cNvSpPr/>
          <p:nvPr/>
        </p:nvSpPr>
        <p:spPr>
          <a:xfrm flipV="1">
            <a:off x="3788833" y="2197365"/>
            <a:ext cx="783167" cy="2513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365" name="文本框 15364"/>
          <p:cNvSpPr txBox="1"/>
          <p:nvPr/>
        </p:nvSpPr>
        <p:spPr>
          <a:xfrm>
            <a:off x="4631532" y="697177"/>
            <a:ext cx="5715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000" b="1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endParaRPr lang="en-US" altLang="zh-CN" sz="30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6" name="直接连接符 15365"/>
          <p:cNvSpPr/>
          <p:nvPr/>
        </p:nvSpPr>
        <p:spPr>
          <a:xfrm flipH="1">
            <a:off x="2645833" y="997479"/>
            <a:ext cx="2106083" cy="1161521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367" name="文本框 15366"/>
          <p:cNvSpPr txBox="1"/>
          <p:nvPr/>
        </p:nvSpPr>
        <p:spPr>
          <a:xfrm>
            <a:off x="4451615" y="1897063"/>
            <a:ext cx="3810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000" b="1">
                <a:solidFill>
                  <a:srgbClr val="FF3300"/>
                </a:solidFill>
                <a:latin typeface="Times New Roman" panose="02020603050405020304" pitchFamily="18" charset="0"/>
              </a:rPr>
              <a:t>B</a:t>
            </a:r>
            <a:endParaRPr lang="en-US" altLang="zh-CN" sz="30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5368" name="组合 15367"/>
          <p:cNvGrpSpPr/>
          <p:nvPr/>
        </p:nvGrpSpPr>
        <p:grpSpPr>
          <a:xfrm>
            <a:off x="5397500" y="0"/>
            <a:ext cx="2857500" cy="1730375"/>
            <a:chOff x="0" y="0"/>
            <a:chExt cx="2160" cy="1310"/>
          </a:xfrm>
        </p:grpSpPr>
        <p:pic>
          <p:nvPicPr>
            <p:cNvPr id="15369" name="图片 15368" descr="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720"/>
              <a:ext cx="2117" cy="59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0" name="直接连接符 15369"/>
            <p:cNvSpPr/>
            <p:nvPr/>
          </p:nvSpPr>
          <p:spPr>
            <a:xfrm flipV="1">
              <a:off x="1056" y="528"/>
              <a:ext cx="144" cy="43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371" name="直接连接符 15370"/>
            <p:cNvSpPr/>
            <p:nvPr/>
          </p:nvSpPr>
          <p:spPr>
            <a:xfrm flipV="1">
              <a:off x="1824" y="432"/>
              <a:ext cx="192" cy="4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372" name="文本框 15371"/>
            <p:cNvSpPr txBox="1"/>
            <p:nvPr/>
          </p:nvSpPr>
          <p:spPr>
            <a:xfrm>
              <a:off x="1104" y="144"/>
              <a:ext cx="432" cy="4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A</a:t>
              </a:r>
              <a:endParaRPr lang="en-US" altLang="zh-CN" sz="3000" b="1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5373" name="文本框 15372"/>
            <p:cNvSpPr txBox="1"/>
            <p:nvPr/>
          </p:nvSpPr>
          <p:spPr>
            <a:xfrm>
              <a:off x="1872" y="0"/>
              <a:ext cx="288" cy="4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B</a:t>
              </a:r>
              <a:endParaRPr lang="en-US" altLang="zh-CN" sz="3000" b="1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5374" name="文本框 15373"/>
          <p:cNvSpPr txBox="1"/>
          <p:nvPr/>
        </p:nvSpPr>
        <p:spPr>
          <a:xfrm>
            <a:off x="4381500" y="508000"/>
            <a:ext cx="34925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2000" dirty="0">
                <a:latin typeface="Times New Roman" panose="02020603050405020304" pitchFamily="18" charset="0"/>
              </a:rPr>
              <a:t>　　</a:t>
            </a:r>
            <a:endParaRPr lang="zh-CN" altLang="x-none" sz="2000" dirty="0">
              <a:latin typeface="Times New Roman" panose="02020603050405020304" pitchFamily="18" charset="0"/>
            </a:endParaRPr>
          </a:p>
        </p:txBody>
      </p:sp>
      <p:sp>
        <p:nvSpPr>
          <p:cNvPr id="15375" name="文本框 15374"/>
          <p:cNvSpPr txBox="1"/>
          <p:nvPr/>
        </p:nvSpPr>
        <p:spPr>
          <a:xfrm>
            <a:off x="4901407" y="1837532"/>
            <a:ext cx="3480593" cy="1938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用扳手拧螺母的时候,手握在把的末端</a:t>
            </a:r>
            <a:r>
              <a:rPr lang="en-US" altLang="zh-CN" sz="3000" b="1">
                <a:solidFill>
                  <a:srgbClr val="FF33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比握在把的中间</a:t>
            </a:r>
            <a:r>
              <a:rPr lang="en-US" altLang="zh-CN" sz="3000" b="1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易于把螺母拧紧．</a:t>
            </a:r>
            <a:endParaRPr lang="zh-CN" altLang="x-none" sz="30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5376" name="文本框 15375"/>
          <p:cNvSpPr txBox="1"/>
          <p:nvPr/>
        </p:nvSpPr>
        <p:spPr>
          <a:xfrm>
            <a:off x="1016000" y="4508500"/>
            <a:ext cx="3608917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力的作用点能够影响它的作用效果．</a:t>
            </a:r>
            <a:endParaRPr lang="zh-CN" altLang="x-none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5377" name="文本框 15376"/>
          <p:cNvSpPr txBox="1"/>
          <p:nvPr/>
        </p:nvSpPr>
        <p:spPr>
          <a:xfrm>
            <a:off x="612087" y="337344"/>
            <a:ext cx="1926590" cy="4138083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>
              <a:spcBef>
                <a:spcPct val="50000"/>
              </a:spcBef>
            </a:pPr>
            <a:r>
              <a:rPr lang="zh-CN" altLang="x-none" sz="2665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推门的时候，推力作用到离门轴较远的点</a:t>
            </a:r>
            <a:r>
              <a:rPr lang="en-US" altLang="zh-CN" sz="3000" b="1">
                <a:solidFill>
                  <a:srgbClr val="FF3300"/>
                </a:solidFill>
                <a:latin typeface="Times New Roman" panose="02020603050405020304" pitchFamily="18" charset="0"/>
                <a:ea typeface="@宋体" panose="02010600030101010101" charset="-122"/>
              </a:rPr>
              <a:t>A</a:t>
            </a:r>
            <a:r>
              <a:rPr lang="zh-CN" altLang="x-none" sz="2665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，比作用到离门轴较近的点</a:t>
            </a:r>
            <a:r>
              <a:rPr lang="en-US" altLang="zh-CN" sz="3000" b="1">
                <a:solidFill>
                  <a:srgbClr val="FF33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x-none" sz="2665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，易于把门推开．</a:t>
            </a:r>
            <a:endParaRPr lang="zh-CN" altLang="x-none" sz="2665" b="1" dirty="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pic>
        <p:nvPicPr>
          <p:cNvPr id="15378" name="图片 15377" descr="DUC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792" y="4138083"/>
            <a:ext cx="1844146" cy="1816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79" name="云形标注 15378"/>
          <p:cNvSpPr/>
          <p:nvPr/>
        </p:nvSpPr>
        <p:spPr>
          <a:xfrm>
            <a:off x="4572000" y="3757083"/>
            <a:ext cx="2620698" cy="1019969"/>
          </a:xfrm>
          <a:prstGeom prst="cloudCallout">
            <a:avLst>
              <a:gd name="adj1" fmla="val 66505"/>
              <a:gd name="adj2" fmla="val 46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/>
            <a:endParaRPr lang="zh-CN" altLang="x-none" sz="3000" b="1" dirty="0"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5380" name="文本框 15379"/>
          <p:cNvSpPr txBox="1"/>
          <p:nvPr/>
        </p:nvSpPr>
        <p:spPr>
          <a:xfrm>
            <a:off x="4692386" y="3816615"/>
            <a:ext cx="2864114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30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讨论一下，得出的结论是</a:t>
            </a:r>
            <a:r>
              <a:rPr lang="en-US" altLang="zh-CN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……</a:t>
            </a:r>
            <a:endParaRPr lang="en-US" altLang="zh-CN" sz="30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5" grpId="0"/>
      <p:bldP spid="15376" grpId="0"/>
      <p:bldP spid="15377" grpId="0"/>
      <p:bldP spid="1538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标题 18433"/>
          <p:cNvSpPr>
            <a:spLocks noGrp="1"/>
          </p:cNvSpPr>
          <p:nvPr>
            <p:ph type="title"/>
          </p:nvPr>
        </p:nvSpPr>
        <p:spPr>
          <a:xfrm>
            <a:off x="1714500" y="922073"/>
            <a:ext cx="3111500" cy="485140"/>
          </a:xfrm>
          <a:solidFill>
            <a:srgbClr val="FFFF99">
              <a:alpha val="81000"/>
            </a:srgbClr>
          </a:solidFill>
        </p:spPr>
        <p:txBody>
          <a:bodyPr vert="horz" wrap="square" lIns="76199" tIns="38099" rIns="76199" bIns="38099" anchor="t">
            <a:spAutoFit/>
          </a:bodyPr>
          <a:p>
            <a:pPr>
              <a:spcBef>
                <a:spcPct val="50000"/>
              </a:spcBef>
              <a:buFontTx/>
              <a:buNone/>
            </a:pPr>
            <a:r>
              <a:rPr lang="zh-CN" altLang="en-US" sz="2665" dirty="0">
                <a:solidFill>
                  <a:srgbClr val="FF0066"/>
                </a:solidFill>
                <a:ea typeface="隶书" pitchFamily="49" charset="-122"/>
              </a:rPr>
              <a:t>表示力的一种方法</a:t>
            </a:r>
            <a:endParaRPr lang="zh-CN" altLang="en-US" sz="2665" dirty="0">
              <a:solidFill>
                <a:srgbClr val="FF0066"/>
              </a:solidFill>
              <a:ea typeface="隶书" pitchFamily="49" charset="-122"/>
            </a:endParaRPr>
          </a:p>
        </p:txBody>
      </p:sp>
      <p:sp>
        <p:nvSpPr>
          <p:cNvPr id="18441" name="矩形 18440"/>
          <p:cNvSpPr/>
          <p:nvPr/>
        </p:nvSpPr>
        <p:spPr>
          <a:xfrm>
            <a:off x="1143000" y="254000"/>
            <a:ext cx="4433094" cy="60457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    4.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力的示意图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  <p:sp>
        <p:nvSpPr>
          <p:cNvPr id="18442" name="文本占位符 18441"/>
          <p:cNvSpPr>
            <a:spLocks noGrp="1"/>
          </p:cNvSpPr>
          <p:nvPr>
            <p:ph type="body" idx="1"/>
          </p:nvPr>
        </p:nvSpPr>
        <p:spPr>
          <a:xfrm>
            <a:off x="1460500" y="2222500"/>
            <a:ext cx="5969000" cy="1460500"/>
          </a:xfrm>
          <a:solidFill>
            <a:srgbClr val="CCFFCC">
              <a:alpha val="100000"/>
            </a:srgbClr>
          </a:solidFill>
        </p:spPr>
        <p:txBody>
          <a:bodyPr/>
          <a:p>
            <a:pPr>
              <a:buNone/>
            </a:pPr>
            <a:r>
              <a:rPr lang="zh-CN" altLang="en-US" b="1" dirty="0">
                <a:latin typeface="Times New Roman" panose="02020603050405020304" pitchFamily="18" charset="0"/>
                <a:ea typeface="楷体_GB2312" pitchFamily="49" charset="-122"/>
              </a:rPr>
              <a:t>线段的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rPr>
              <a:t>长短</a:t>
            </a:r>
            <a:r>
              <a:rPr lang="zh-CN" altLang="en-US" b="1" dirty="0">
                <a:latin typeface="Times New Roman" panose="02020603050405020304" pitchFamily="18" charset="0"/>
                <a:ea typeface="楷体_GB2312" pitchFamily="49" charset="-122"/>
              </a:rPr>
              <a:t>               表示力的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rPr>
              <a:t>大小</a:t>
            </a:r>
            <a:r>
              <a:rPr lang="zh-CN" altLang="en-US" b="1" dirty="0">
                <a:latin typeface="Times New Roman" panose="02020603050405020304" pitchFamily="18" charset="0"/>
                <a:ea typeface="楷体_GB2312" pitchFamily="49" charset="-122"/>
              </a:rPr>
              <a:t>；</a:t>
            </a:r>
            <a:endParaRPr lang="zh-CN" altLang="en-US" b="1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buNone/>
            </a:pP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rPr>
              <a:t>箭头 </a:t>
            </a:r>
            <a:r>
              <a:rPr lang="zh-CN" altLang="en-US" b="1" dirty="0">
                <a:latin typeface="Times New Roman" panose="02020603050405020304" pitchFamily="18" charset="0"/>
                <a:ea typeface="楷体_GB2312" pitchFamily="49" charset="-122"/>
              </a:rPr>
              <a:t>                          表示力的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rPr>
              <a:t>方向</a:t>
            </a:r>
            <a:r>
              <a:rPr lang="zh-CN" altLang="en-US" b="1" dirty="0">
                <a:latin typeface="Times New Roman" panose="02020603050405020304" pitchFamily="18" charset="0"/>
                <a:ea typeface="楷体_GB2312" pitchFamily="49" charset="-122"/>
              </a:rPr>
              <a:t>；</a:t>
            </a:r>
            <a:endParaRPr lang="zh-CN" altLang="en-US" b="1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buNone/>
            </a:pPr>
            <a:r>
              <a:rPr lang="zh-CN" altLang="en-US" b="1" dirty="0">
                <a:latin typeface="Times New Roman" panose="02020603050405020304" pitchFamily="18" charset="0"/>
                <a:ea typeface="楷体_GB2312" pitchFamily="49" charset="-122"/>
              </a:rPr>
              <a:t>线段的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rPr>
              <a:t>起点或终点</a:t>
            </a:r>
            <a:r>
              <a:rPr lang="zh-CN" altLang="en-US" b="1" dirty="0">
                <a:latin typeface="Times New Roman" panose="02020603050405020304" pitchFamily="18" charset="0"/>
                <a:ea typeface="楷体_GB2312" pitchFamily="49" charset="-122"/>
              </a:rPr>
              <a:t>   表示力的</a:t>
            </a:r>
            <a:r>
              <a:rPr lang="zh-CN" altLang="en-US" b="1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rPr>
              <a:t>作用点</a:t>
            </a:r>
            <a:r>
              <a:rPr lang="zh-CN" altLang="en-US" b="1" dirty="0">
                <a:latin typeface="Times New Roman" panose="02020603050405020304" pitchFamily="18" charset="0"/>
                <a:ea typeface="楷体_GB2312" pitchFamily="49" charset="-122"/>
              </a:rPr>
              <a:t>。</a:t>
            </a:r>
            <a:endParaRPr lang="zh-CN" altLang="en-US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18444" name="图片 18443" descr="12 4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5500" y="444500"/>
            <a:ext cx="1809750" cy="13573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42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42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42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>
                                            <p:txEl>
                                              <p:charRg st="28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442">
                                            <p:txEl>
                                              <p:charRg st="28" end="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42">
                                            <p:txEl>
                                              <p:charRg st="28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42">
                                            <p:txEl>
                                              <p:charRg st="28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>
                                            <p:txEl>
                                              <p:charRg st="65" end="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442">
                                            <p:txEl>
                                              <p:charRg st="65" end="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442">
                                            <p:txEl>
                                              <p:charRg st="65" end="8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42">
                                            <p:txEl>
                                              <p:charRg st="65" end="8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ldLvl="0" animBg="1"/>
      <p:bldP spid="18442" grpId="0" animBg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6" name="文本框 20485"/>
          <p:cNvSpPr txBox="1"/>
          <p:nvPr/>
        </p:nvSpPr>
        <p:spPr>
          <a:xfrm>
            <a:off x="1206500" y="508000"/>
            <a:ext cx="6895042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例题：</a:t>
            </a:r>
            <a:r>
              <a:rPr lang="zh-CN" altLang="x-none" sz="30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画出题中的力的示意图：用200N的力提起一袋粮食．</a:t>
            </a:r>
            <a:endParaRPr lang="zh-CN" altLang="x-none" sz="30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0487" name="矩形 20486"/>
          <p:cNvSpPr/>
          <p:nvPr/>
        </p:nvSpPr>
        <p:spPr>
          <a:xfrm>
            <a:off x="1206500" y="3619500"/>
            <a:ext cx="889000" cy="1333500"/>
          </a:xfrm>
          <a:prstGeom prst="rect">
            <a:avLst/>
          </a:prstGeom>
          <a:solidFill>
            <a:srgbClr val="D2CC96"/>
          </a:solidFill>
          <a:ln w="9525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20488" name="文本框 20487"/>
          <p:cNvSpPr txBox="1"/>
          <p:nvPr/>
        </p:nvSpPr>
        <p:spPr>
          <a:xfrm>
            <a:off x="889000" y="1905000"/>
            <a:ext cx="1559719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F=200N</a:t>
            </a:r>
            <a:endParaRPr lang="en-US" altLang="zh-CN" sz="2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0490" name="文本框 20489"/>
          <p:cNvSpPr txBox="1"/>
          <p:nvPr/>
        </p:nvSpPr>
        <p:spPr>
          <a:xfrm>
            <a:off x="1738313" y="3111500"/>
            <a:ext cx="1424782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作用点</a:t>
            </a:r>
            <a:endParaRPr lang="zh-CN" altLang="x-none" sz="30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0491" name="文本框 20490"/>
          <p:cNvSpPr txBox="1"/>
          <p:nvPr/>
        </p:nvSpPr>
        <p:spPr>
          <a:xfrm>
            <a:off x="3302000" y="1460500"/>
            <a:ext cx="5160698" cy="810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1、找出作用点（</a:t>
            </a:r>
            <a:r>
              <a:rPr lang="zh-CN" altLang="en-US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作用点都在受力物体上，画在</a:t>
            </a:r>
            <a:r>
              <a:rPr lang="zh-CN" altLang="en-US" sz="23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受力点</a:t>
            </a:r>
            <a:r>
              <a:rPr lang="zh-CN" altLang="en-US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或</a:t>
            </a:r>
            <a:r>
              <a:rPr lang="zh-CN" altLang="en-US" sz="23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重心</a:t>
            </a:r>
            <a:r>
              <a:rPr lang="zh-CN" altLang="en-US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上</a:t>
            </a:r>
            <a:r>
              <a:rPr lang="zh-CN" altLang="x-none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endParaRPr lang="zh-CN" altLang="x-none" sz="2335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0492" name="文本框 20491"/>
          <p:cNvSpPr txBox="1"/>
          <p:nvPr/>
        </p:nvSpPr>
        <p:spPr>
          <a:xfrm>
            <a:off x="3329782" y="2286000"/>
            <a:ext cx="5160698" cy="17094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2、在作用点沿力的方向画一条线段，</a:t>
            </a:r>
            <a:endParaRPr lang="zh-CN" altLang="x-none" sz="2335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x-none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线段的</a:t>
            </a:r>
            <a:r>
              <a:rPr lang="zh-CN" altLang="x-none" sz="23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长短</a:t>
            </a:r>
            <a:r>
              <a:rPr lang="zh-CN" altLang="x-none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表示力的大小</a:t>
            </a:r>
            <a:r>
              <a:rPr lang="zh-CN" altLang="en-US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。（</a:t>
            </a:r>
            <a:r>
              <a:rPr lang="zh-CN" altLang="x-none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若在同一图中有几个力，力越大，线段应越</a:t>
            </a:r>
            <a:r>
              <a:rPr lang="zh-CN" altLang="en-US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长。）</a:t>
            </a:r>
            <a:endParaRPr lang="zh-CN" altLang="x-none" sz="2335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0493" name="直接连接符 20492"/>
          <p:cNvSpPr/>
          <p:nvPr/>
        </p:nvSpPr>
        <p:spPr>
          <a:xfrm>
            <a:off x="1658938" y="2286000"/>
            <a:ext cx="0" cy="1320271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0494" name="直接连接符 20493"/>
          <p:cNvSpPr/>
          <p:nvPr/>
        </p:nvSpPr>
        <p:spPr>
          <a:xfrm flipV="1">
            <a:off x="1651000" y="2222500"/>
            <a:ext cx="0" cy="120386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0495" name="矩形 20494"/>
          <p:cNvSpPr/>
          <p:nvPr/>
        </p:nvSpPr>
        <p:spPr>
          <a:xfrm>
            <a:off x="3365500" y="4101042"/>
            <a:ext cx="4639469" cy="810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3、在线段的末端画个箭头表示力的方向</a:t>
            </a:r>
            <a:r>
              <a:rPr lang="zh-CN" altLang="en-US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zh-CN" altLang="x-none" sz="2335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0496" name="文本框 20495"/>
          <p:cNvSpPr txBox="1"/>
          <p:nvPr/>
        </p:nvSpPr>
        <p:spPr>
          <a:xfrm>
            <a:off x="3365500" y="5016500"/>
            <a:ext cx="3000375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2335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4、标明力的大小．</a:t>
            </a:r>
            <a:endParaRPr lang="zh-CN" altLang="x-none" sz="2335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0498" name="矩形 20497"/>
          <p:cNvSpPr/>
          <p:nvPr/>
        </p:nvSpPr>
        <p:spPr>
          <a:xfrm>
            <a:off x="762000" y="0"/>
            <a:ext cx="4433094" cy="60457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    4.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力的示意图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  <p:sp>
        <p:nvSpPr>
          <p:cNvPr id="20489" name="椭圆 20488"/>
          <p:cNvSpPr/>
          <p:nvPr/>
        </p:nvSpPr>
        <p:spPr>
          <a:xfrm>
            <a:off x="1608667" y="3556000"/>
            <a:ext cx="93928" cy="119063"/>
          </a:xfrm>
          <a:prstGeom prst="ellipse">
            <a:avLst/>
          </a:prstGeom>
          <a:solidFill>
            <a:srgbClr val="FF33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8" grpId="0"/>
      <p:bldP spid="20490" grpId="0"/>
      <p:bldP spid="20491" grpId="0"/>
      <p:bldP spid="20492" grpId="0"/>
      <p:bldP spid="20495" grpId="0"/>
      <p:bldP spid="2049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65" name="文本框 19464"/>
          <p:cNvSpPr txBox="1"/>
          <p:nvPr/>
        </p:nvSpPr>
        <p:spPr>
          <a:xfrm>
            <a:off x="2032000" y="825500"/>
            <a:ext cx="6159500" cy="8610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665" b="1" dirty="0">
                <a:latin typeface="Times New Roman" panose="02020603050405020304" pitchFamily="18" charset="0"/>
                <a:ea typeface="楷体_GB2312" pitchFamily="49" charset="-122"/>
              </a:rPr>
              <a:t>例</a:t>
            </a:r>
            <a:r>
              <a:rPr lang="en-US" altLang="zh-CN" sz="2665" b="1" dirty="0"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zh-CN" altLang="en-US" sz="2665" b="1" dirty="0">
                <a:latin typeface="Times New Roman" panose="02020603050405020304" pitchFamily="18" charset="0"/>
                <a:ea typeface="楷体_GB2312" pitchFamily="49" charset="-122"/>
              </a:rPr>
              <a:t>：</a:t>
            </a:r>
            <a:r>
              <a:rPr lang="zh-CN" altLang="en-US" sz="2335" b="1" dirty="0">
                <a:latin typeface="Times New Roman" panose="02020603050405020304" pitchFamily="18" charset="0"/>
              </a:rPr>
              <a:t>用</a:t>
            </a:r>
            <a:r>
              <a:rPr lang="en-US" altLang="zh-CN" sz="2335" b="1">
                <a:solidFill>
                  <a:srgbClr val="FF3300"/>
                </a:solidFill>
                <a:latin typeface="Times New Roman" panose="02020603050405020304" pitchFamily="18" charset="0"/>
              </a:rPr>
              <a:t>50 N</a:t>
            </a:r>
            <a:r>
              <a:rPr lang="zh-CN" altLang="en-US" sz="2335" b="1" dirty="0">
                <a:latin typeface="Times New Roman" panose="02020603050405020304" pitchFamily="18" charset="0"/>
              </a:rPr>
              <a:t>的推力沿</a:t>
            </a:r>
            <a:r>
              <a:rPr lang="zh-CN" altLang="en-US" sz="2335" b="1" dirty="0">
                <a:solidFill>
                  <a:srgbClr val="FF3300"/>
                </a:solidFill>
                <a:latin typeface="Times New Roman" panose="02020603050405020304" pitchFamily="18" charset="0"/>
              </a:rPr>
              <a:t>水平</a:t>
            </a:r>
            <a:r>
              <a:rPr lang="zh-CN" altLang="en-US" sz="2335" b="1" dirty="0">
                <a:latin typeface="Times New Roman" panose="02020603050405020304" pitchFamily="18" charset="0"/>
              </a:rPr>
              <a:t>方向</a:t>
            </a:r>
            <a:r>
              <a:rPr lang="zh-CN" altLang="en-US" sz="2335" b="1" dirty="0">
                <a:solidFill>
                  <a:srgbClr val="FF3300"/>
                </a:solidFill>
                <a:latin typeface="Times New Roman" panose="02020603050405020304" pitchFamily="18" charset="0"/>
              </a:rPr>
              <a:t>向右</a:t>
            </a:r>
            <a:r>
              <a:rPr lang="zh-CN" altLang="en-US" sz="2335" b="1" dirty="0">
                <a:latin typeface="Times New Roman" panose="02020603050405020304" pitchFamily="18" charset="0"/>
              </a:rPr>
              <a:t>推箱子前进。请画出</a:t>
            </a:r>
            <a:r>
              <a:rPr lang="zh-CN" altLang="en-US" sz="2335" b="1" dirty="0">
                <a:solidFill>
                  <a:srgbClr val="FF3399"/>
                </a:solidFill>
                <a:latin typeface="Times New Roman" panose="02020603050405020304" pitchFamily="18" charset="0"/>
              </a:rPr>
              <a:t>力的示意图</a:t>
            </a:r>
            <a:r>
              <a:rPr lang="zh-CN" altLang="en-US" sz="2335" b="1" dirty="0">
                <a:latin typeface="Times New Roman" panose="02020603050405020304" pitchFamily="18" charset="0"/>
              </a:rPr>
              <a:t>。</a:t>
            </a:r>
            <a:endParaRPr lang="zh-CN" altLang="en-US" sz="2335" b="1" dirty="0">
              <a:latin typeface="Times New Roman" panose="02020603050405020304" pitchFamily="18" charset="0"/>
            </a:endParaRPr>
          </a:p>
        </p:txBody>
      </p:sp>
      <p:sp>
        <p:nvSpPr>
          <p:cNvPr id="19466" name="矩形 19465" descr="栎木"/>
          <p:cNvSpPr/>
          <p:nvPr/>
        </p:nvSpPr>
        <p:spPr>
          <a:xfrm>
            <a:off x="1524000" y="3492500"/>
            <a:ext cx="1139032" cy="780521"/>
          </a:xfrm>
          <a:prstGeom prst="rect">
            <a:avLst/>
          </a:prstGeom>
          <a:blipFill rotWithShape="1">
            <a:blip r:embed="rId1"/>
          </a:blipFill>
          <a:ln w="9525">
            <a:noFill/>
          </a:ln>
        </p:spPr>
        <p:txBody>
          <a:bodyPr/>
          <a:p>
            <a:endParaRPr lang="zh-CN" altLang="en-US" sz="1500"/>
          </a:p>
        </p:txBody>
      </p:sp>
      <p:sp>
        <p:nvSpPr>
          <p:cNvPr id="19467" name="文本框 19466"/>
          <p:cNvSpPr txBox="1"/>
          <p:nvPr/>
        </p:nvSpPr>
        <p:spPr>
          <a:xfrm>
            <a:off x="2921000" y="3937000"/>
            <a:ext cx="12065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>
                <a:latin typeface="Times New Roman" panose="02020603050405020304" pitchFamily="18" charset="0"/>
              </a:rPr>
              <a:t>F=50N</a:t>
            </a:r>
            <a:endParaRPr lang="en-US" altLang="zh-CN" sz="2335" b="1">
              <a:latin typeface="Times New Roman" panose="02020603050405020304" pitchFamily="18" charset="0"/>
            </a:endParaRPr>
          </a:p>
        </p:txBody>
      </p:sp>
      <p:pic>
        <p:nvPicPr>
          <p:cNvPr id="19468" name="图片 19467" descr="ni_png_03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0" y="762000"/>
            <a:ext cx="508000" cy="50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9" name="椭圆 19468"/>
          <p:cNvSpPr/>
          <p:nvPr/>
        </p:nvSpPr>
        <p:spPr>
          <a:xfrm>
            <a:off x="1524000" y="3810000"/>
            <a:ext cx="119063" cy="119063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19479" name="矩形 19478" descr="栎木"/>
          <p:cNvSpPr/>
          <p:nvPr/>
        </p:nvSpPr>
        <p:spPr>
          <a:xfrm>
            <a:off x="2831042" y="1968500"/>
            <a:ext cx="1139032" cy="780521"/>
          </a:xfrm>
          <a:prstGeom prst="rect">
            <a:avLst/>
          </a:prstGeom>
          <a:blipFill rotWithShape="1">
            <a:blip r:embed="rId1"/>
          </a:blipFill>
          <a:ln w="9525">
            <a:noFill/>
          </a:ln>
        </p:spPr>
        <p:txBody>
          <a:bodyPr/>
          <a:p>
            <a:endParaRPr lang="zh-CN" altLang="en-US" sz="1500"/>
          </a:p>
        </p:txBody>
      </p:sp>
      <p:sp>
        <p:nvSpPr>
          <p:cNvPr id="19480" name="文本框 19479"/>
          <p:cNvSpPr txBox="1"/>
          <p:nvPr/>
        </p:nvSpPr>
        <p:spPr>
          <a:xfrm>
            <a:off x="2159000" y="2540000"/>
            <a:ext cx="1270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>
                <a:latin typeface="Times New Roman" panose="02020603050405020304" pitchFamily="18" charset="0"/>
              </a:rPr>
              <a:t>F=50N</a:t>
            </a:r>
            <a:endParaRPr lang="en-US" altLang="zh-CN" sz="2335" b="1">
              <a:latin typeface="Times New Roman" panose="02020603050405020304" pitchFamily="18" charset="0"/>
            </a:endParaRPr>
          </a:p>
        </p:txBody>
      </p:sp>
      <p:sp>
        <p:nvSpPr>
          <p:cNvPr id="19481" name="椭圆 19480"/>
          <p:cNvSpPr/>
          <p:nvPr/>
        </p:nvSpPr>
        <p:spPr>
          <a:xfrm>
            <a:off x="2831042" y="2304521"/>
            <a:ext cx="119063" cy="119063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19478" name="直接连接符 19477"/>
          <p:cNvSpPr/>
          <p:nvPr/>
        </p:nvSpPr>
        <p:spPr>
          <a:xfrm flipV="1">
            <a:off x="1270000" y="2368021"/>
            <a:ext cx="1561042" cy="0"/>
          </a:xfrm>
          <a:prstGeom prst="line">
            <a:avLst/>
          </a:prstGeom>
          <a:ln w="762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9482" name="直接连接符 19481"/>
          <p:cNvSpPr/>
          <p:nvPr/>
        </p:nvSpPr>
        <p:spPr>
          <a:xfrm flipV="1">
            <a:off x="1587500" y="3873500"/>
            <a:ext cx="1613958" cy="0"/>
          </a:xfrm>
          <a:prstGeom prst="line">
            <a:avLst/>
          </a:prstGeom>
          <a:ln w="762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9483" name="文本框 19482"/>
          <p:cNvSpPr txBox="1"/>
          <p:nvPr/>
        </p:nvSpPr>
        <p:spPr>
          <a:xfrm>
            <a:off x="4254500" y="2032000"/>
            <a:ext cx="37465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作用点在线段的</a:t>
            </a:r>
            <a:r>
              <a:rPr lang="zh-CN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终点</a:t>
            </a:r>
            <a:endParaRPr lang="zh-CN" altLang="en-US" sz="3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9484" name="文本框 19483"/>
          <p:cNvSpPr txBox="1"/>
          <p:nvPr/>
        </p:nvSpPr>
        <p:spPr>
          <a:xfrm>
            <a:off x="4318000" y="3556000"/>
            <a:ext cx="37465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作用点在线段的</a:t>
            </a:r>
            <a:r>
              <a:rPr lang="zh-CN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起点</a:t>
            </a:r>
            <a:endParaRPr lang="zh-CN" altLang="en-US" sz="3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9485" name="矩形 19484"/>
          <p:cNvSpPr/>
          <p:nvPr/>
        </p:nvSpPr>
        <p:spPr>
          <a:xfrm>
            <a:off x="1143000" y="254000"/>
            <a:ext cx="4433094" cy="60457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    4.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力的示意图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  <p:sp>
        <p:nvSpPr>
          <p:cNvPr id="19486" name="文本框 19485"/>
          <p:cNvSpPr txBox="1"/>
          <p:nvPr/>
        </p:nvSpPr>
        <p:spPr>
          <a:xfrm>
            <a:off x="1651000" y="4826000"/>
            <a:ext cx="47625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作用点常画在</a:t>
            </a:r>
            <a:r>
              <a:rPr lang="zh-CN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起点</a:t>
            </a:r>
            <a:r>
              <a:rPr lang="zh-CN" altLang="en-US" sz="3000" dirty="0">
                <a:latin typeface="Arial" panose="020B0604020202020204" pitchFamily="34" charset="0"/>
              </a:rPr>
              <a:t>。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7" dur="20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8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0" dur="20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3" dur="20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6" dur="20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9" dur="20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7" grpId="0"/>
      <p:bldP spid="19480" grpId="1"/>
      <p:bldP spid="19480" grpId="2"/>
      <p:bldP spid="19483" grpId="0"/>
      <p:bldP spid="19483" grpId="1"/>
      <p:bldP spid="19484" grpId="0"/>
      <p:bldP spid="1948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文本占位符 22529"/>
          <p:cNvSpPr>
            <a:spLocks noGrp="1"/>
          </p:cNvSpPr>
          <p:nvPr>
            <p:ph type="body" idx="1"/>
          </p:nvPr>
        </p:nvSpPr>
        <p:spPr>
          <a:xfrm>
            <a:off x="1778000" y="1333500"/>
            <a:ext cx="6293115" cy="844550"/>
          </a:xfrm>
        </p:spPr>
        <p:txBody>
          <a:bodyPr vert="horz" wrap="square" lIns="76199" tIns="38099" rIns="76199" bIns="38099" anchor="t">
            <a:spAutoFit/>
          </a:bodyPr>
          <a:p>
            <a:pPr marL="0" indent="0"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Times New Roman" panose="02020603050405020304" pitchFamily="18" charset="0"/>
                <a:ea typeface="楷体_GB2312" pitchFamily="49" charset="-122"/>
              </a:rPr>
              <a:t>例</a:t>
            </a:r>
            <a:r>
              <a:rPr lang="en-US" altLang="zh-CN" b="1" dirty="0"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楷体_GB2312" pitchFamily="49" charset="-122"/>
              </a:rPr>
              <a:t>：</a:t>
            </a:r>
            <a:r>
              <a:rPr lang="zh-CN" altLang="en-US" sz="2335" b="1" dirty="0">
                <a:latin typeface="Times New Roman" panose="02020603050405020304" pitchFamily="18" charset="0"/>
              </a:rPr>
              <a:t>一只吊灯挂在天花板，绳对</a:t>
            </a:r>
            <a:r>
              <a:rPr lang="zh-CN" altLang="en-US" sz="2335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灯</a:t>
            </a:r>
            <a:r>
              <a:rPr lang="zh-CN" altLang="en-US" sz="2335" b="1" dirty="0">
                <a:latin typeface="Times New Roman" panose="02020603050405020304" pitchFamily="18" charset="0"/>
              </a:rPr>
              <a:t>的拉力</a:t>
            </a:r>
            <a:r>
              <a:rPr lang="en-US" altLang="zh-CN" sz="2335" b="1" dirty="0">
                <a:latin typeface="Times New Roman" panose="02020603050405020304" pitchFamily="18" charset="0"/>
              </a:rPr>
              <a:t>F=4N</a:t>
            </a:r>
            <a:r>
              <a:rPr lang="zh-CN" altLang="en-US" sz="2335" b="1" dirty="0">
                <a:latin typeface="Times New Roman" panose="02020603050405020304" pitchFamily="18" charset="0"/>
              </a:rPr>
              <a:t>。请在图中画出拉力的示意图。</a:t>
            </a:r>
            <a:endParaRPr lang="zh-CN" altLang="en-US" sz="2335" b="1" dirty="0">
              <a:latin typeface="Times New Roman" panose="02020603050405020304" pitchFamily="18" charset="0"/>
            </a:endParaRPr>
          </a:p>
        </p:txBody>
      </p:sp>
      <p:sp>
        <p:nvSpPr>
          <p:cNvPr id="22531" name="椭圆 22530"/>
          <p:cNvSpPr/>
          <p:nvPr/>
        </p:nvSpPr>
        <p:spPr>
          <a:xfrm>
            <a:off x="4128823" y="4298157"/>
            <a:ext cx="461698" cy="603250"/>
          </a:xfrm>
          <a:prstGeom prst="ellipse">
            <a:avLst/>
          </a:prstGeom>
          <a:solidFill>
            <a:srgbClr val="FFFF99"/>
          </a:solidFill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grpSp>
        <p:nvGrpSpPr>
          <p:cNvPr id="22532" name="组合 22531"/>
          <p:cNvGrpSpPr/>
          <p:nvPr/>
        </p:nvGrpSpPr>
        <p:grpSpPr>
          <a:xfrm>
            <a:off x="3436938" y="2159000"/>
            <a:ext cx="1845469" cy="301625"/>
            <a:chOff x="1800" y="12204"/>
            <a:chExt cx="1800" cy="156"/>
          </a:xfrm>
        </p:grpSpPr>
        <p:sp>
          <p:nvSpPr>
            <p:cNvPr id="22533" name="直接连接符 22532"/>
            <p:cNvSpPr/>
            <p:nvPr/>
          </p:nvSpPr>
          <p:spPr>
            <a:xfrm>
              <a:off x="1800" y="12360"/>
              <a:ext cx="1800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22534" name="组合 22533"/>
            <p:cNvGrpSpPr/>
            <p:nvPr/>
          </p:nvGrpSpPr>
          <p:grpSpPr>
            <a:xfrm>
              <a:off x="1980" y="12204"/>
              <a:ext cx="540" cy="156"/>
              <a:chOff x="1980" y="12204"/>
              <a:chExt cx="540" cy="156"/>
            </a:xfrm>
          </p:grpSpPr>
          <p:sp>
            <p:nvSpPr>
              <p:cNvPr id="22535" name="直接连接符 22534"/>
              <p:cNvSpPr/>
              <p:nvPr/>
            </p:nvSpPr>
            <p:spPr>
              <a:xfrm flipH="1">
                <a:off x="198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2536" name="直接连接符 22535"/>
              <p:cNvSpPr/>
              <p:nvPr/>
            </p:nvSpPr>
            <p:spPr>
              <a:xfrm flipH="1">
                <a:off x="216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2537" name="直接连接符 22536"/>
              <p:cNvSpPr/>
              <p:nvPr/>
            </p:nvSpPr>
            <p:spPr>
              <a:xfrm flipH="1">
                <a:off x="234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22538" name="组合 22537"/>
            <p:cNvGrpSpPr/>
            <p:nvPr/>
          </p:nvGrpSpPr>
          <p:grpSpPr>
            <a:xfrm>
              <a:off x="2520" y="12204"/>
              <a:ext cx="540" cy="156"/>
              <a:chOff x="1980" y="12204"/>
              <a:chExt cx="540" cy="156"/>
            </a:xfrm>
          </p:grpSpPr>
          <p:sp>
            <p:nvSpPr>
              <p:cNvPr id="22539" name="直接连接符 22538"/>
              <p:cNvSpPr/>
              <p:nvPr/>
            </p:nvSpPr>
            <p:spPr>
              <a:xfrm flipH="1">
                <a:off x="198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2540" name="直接连接符 22539"/>
              <p:cNvSpPr/>
              <p:nvPr/>
            </p:nvSpPr>
            <p:spPr>
              <a:xfrm flipH="1">
                <a:off x="216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2541" name="直接连接符 22540"/>
              <p:cNvSpPr/>
              <p:nvPr/>
            </p:nvSpPr>
            <p:spPr>
              <a:xfrm flipH="1">
                <a:off x="234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22542" name="组合 22541"/>
            <p:cNvGrpSpPr/>
            <p:nvPr/>
          </p:nvGrpSpPr>
          <p:grpSpPr>
            <a:xfrm>
              <a:off x="3060" y="12204"/>
              <a:ext cx="540" cy="156"/>
              <a:chOff x="1980" y="12204"/>
              <a:chExt cx="540" cy="156"/>
            </a:xfrm>
          </p:grpSpPr>
          <p:sp>
            <p:nvSpPr>
              <p:cNvPr id="22543" name="直接连接符 22542"/>
              <p:cNvSpPr/>
              <p:nvPr/>
            </p:nvSpPr>
            <p:spPr>
              <a:xfrm flipH="1">
                <a:off x="198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2544" name="直接连接符 22543"/>
              <p:cNvSpPr/>
              <p:nvPr/>
            </p:nvSpPr>
            <p:spPr>
              <a:xfrm flipH="1">
                <a:off x="216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2545" name="直接连接符 22544"/>
              <p:cNvSpPr/>
              <p:nvPr/>
            </p:nvSpPr>
            <p:spPr>
              <a:xfrm flipH="1">
                <a:off x="234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22546" name="直接连接符 22545"/>
          <p:cNvSpPr/>
          <p:nvPr/>
        </p:nvSpPr>
        <p:spPr>
          <a:xfrm>
            <a:off x="4360333" y="2460625"/>
            <a:ext cx="0" cy="1808428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2547" name="等腰三角形 22546"/>
          <p:cNvSpPr/>
          <p:nvPr/>
        </p:nvSpPr>
        <p:spPr>
          <a:xfrm>
            <a:off x="3898636" y="4269053"/>
            <a:ext cx="922073" cy="301625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381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22548" name="直接连接符 22547"/>
          <p:cNvSpPr/>
          <p:nvPr/>
        </p:nvSpPr>
        <p:spPr>
          <a:xfrm flipH="1" flipV="1">
            <a:off x="4357688" y="3655219"/>
            <a:ext cx="10583" cy="870479"/>
          </a:xfrm>
          <a:prstGeom prst="line">
            <a:avLst/>
          </a:prstGeom>
          <a:ln w="762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2549" name="文本框 22548"/>
          <p:cNvSpPr txBox="1"/>
          <p:nvPr/>
        </p:nvSpPr>
        <p:spPr>
          <a:xfrm>
            <a:off x="4508500" y="3429000"/>
            <a:ext cx="1016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>
                <a:solidFill>
                  <a:schemeClr val="tx2"/>
                </a:solidFill>
                <a:latin typeface="Times New Roman" panose="02020603050405020304" pitchFamily="18" charset="0"/>
              </a:rPr>
              <a:t>F=4N</a:t>
            </a:r>
            <a:endParaRPr lang="en-US" altLang="zh-CN" sz="2335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2550" name="图片 22549" descr="ni_png_03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0" y="1022615"/>
            <a:ext cx="762000" cy="74877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51" name="椭圆 22550"/>
          <p:cNvSpPr/>
          <p:nvPr/>
        </p:nvSpPr>
        <p:spPr>
          <a:xfrm>
            <a:off x="4306094" y="4508500"/>
            <a:ext cx="119063" cy="119063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pic>
        <p:nvPicPr>
          <p:cNvPr id="22552" name="图片 22551" descr="png-05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0" y="317500"/>
            <a:ext cx="1016000" cy="101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53" name="矩形 22552"/>
          <p:cNvSpPr/>
          <p:nvPr/>
        </p:nvSpPr>
        <p:spPr>
          <a:xfrm>
            <a:off x="1143000" y="254000"/>
            <a:ext cx="4433094" cy="60457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    4.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力的示意图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4" name="文本占位符 59393"/>
          <p:cNvSpPr>
            <a:spLocks noGrp="1"/>
          </p:cNvSpPr>
          <p:nvPr>
            <p:ph type="body" idx="1"/>
          </p:nvPr>
        </p:nvSpPr>
        <p:spPr>
          <a:xfrm>
            <a:off x="1778000" y="1206500"/>
            <a:ext cx="6413500" cy="485140"/>
          </a:xfrm>
        </p:spPr>
        <p:txBody>
          <a:bodyPr vert="horz" wrap="square" lIns="76199" tIns="38099" rIns="76199" bIns="38099" anchor="t">
            <a:spAutoFit/>
          </a:bodyPr>
          <a:p>
            <a:pPr marL="0" indent="0"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Times New Roman" panose="02020603050405020304" pitchFamily="18" charset="0"/>
                <a:ea typeface="楷体_GB2312" pitchFamily="49" charset="-122"/>
              </a:rPr>
              <a:t>例</a:t>
            </a:r>
            <a:r>
              <a:rPr lang="en-US" altLang="zh-CN" b="1" dirty="0"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ea typeface="楷体_GB2312" pitchFamily="49" charset="-122"/>
              </a:rPr>
              <a:t>：</a:t>
            </a:r>
            <a:r>
              <a:rPr lang="zh-CN" altLang="en-US" sz="2335" b="1" dirty="0">
                <a:latin typeface="Times New Roman" panose="02020603050405020304" pitchFamily="18" charset="0"/>
              </a:rPr>
              <a:t>请画出电灯对</a:t>
            </a:r>
            <a:r>
              <a:rPr lang="zh-CN" altLang="en-US" sz="2335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电线</a:t>
            </a:r>
            <a:r>
              <a:rPr lang="zh-CN" altLang="en-US" sz="2335" b="1" dirty="0">
                <a:latin typeface="Times New Roman" panose="02020603050405020304" pitchFamily="18" charset="0"/>
              </a:rPr>
              <a:t>的拉力的力的示意图。 </a:t>
            </a:r>
            <a:endParaRPr lang="zh-CN" altLang="en-US" sz="2335" b="1" dirty="0">
              <a:latin typeface="Times New Roman" panose="02020603050405020304" pitchFamily="18" charset="0"/>
            </a:endParaRPr>
          </a:p>
        </p:txBody>
      </p:sp>
      <p:pic>
        <p:nvPicPr>
          <p:cNvPr id="59395" name="图片 59394" descr="ni_png_03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832115"/>
            <a:ext cx="762000" cy="74877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396" name="椭圆 59395"/>
          <p:cNvSpPr/>
          <p:nvPr/>
        </p:nvSpPr>
        <p:spPr>
          <a:xfrm>
            <a:off x="4057386" y="3980657"/>
            <a:ext cx="461698" cy="603250"/>
          </a:xfrm>
          <a:prstGeom prst="ellipse">
            <a:avLst/>
          </a:prstGeom>
          <a:solidFill>
            <a:srgbClr val="FFFF99"/>
          </a:solidFill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grpSp>
        <p:nvGrpSpPr>
          <p:cNvPr id="59397" name="组合 59396"/>
          <p:cNvGrpSpPr/>
          <p:nvPr/>
        </p:nvGrpSpPr>
        <p:grpSpPr>
          <a:xfrm>
            <a:off x="3365500" y="1841500"/>
            <a:ext cx="1845469" cy="301625"/>
            <a:chOff x="1800" y="12204"/>
            <a:chExt cx="1800" cy="156"/>
          </a:xfrm>
        </p:grpSpPr>
        <p:sp>
          <p:nvSpPr>
            <p:cNvPr id="59398" name="直接连接符 59397"/>
            <p:cNvSpPr/>
            <p:nvPr/>
          </p:nvSpPr>
          <p:spPr>
            <a:xfrm>
              <a:off x="1800" y="12360"/>
              <a:ext cx="1800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59399" name="组合 59398"/>
            <p:cNvGrpSpPr/>
            <p:nvPr/>
          </p:nvGrpSpPr>
          <p:grpSpPr>
            <a:xfrm>
              <a:off x="1980" y="12204"/>
              <a:ext cx="540" cy="156"/>
              <a:chOff x="1980" y="12204"/>
              <a:chExt cx="540" cy="156"/>
            </a:xfrm>
          </p:grpSpPr>
          <p:sp>
            <p:nvSpPr>
              <p:cNvPr id="59400" name="直接连接符 59399"/>
              <p:cNvSpPr/>
              <p:nvPr/>
            </p:nvSpPr>
            <p:spPr>
              <a:xfrm flipH="1">
                <a:off x="198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9401" name="直接连接符 59400"/>
              <p:cNvSpPr/>
              <p:nvPr/>
            </p:nvSpPr>
            <p:spPr>
              <a:xfrm flipH="1">
                <a:off x="216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9402" name="直接连接符 59401"/>
              <p:cNvSpPr/>
              <p:nvPr/>
            </p:nvSpPr>
            <p:spPr>
              <a:xfrm flipH="1">
                <a:off x="234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9403" name="组合 59402"/>
            <p:cNvGrpSpPr/>
            <p:nvPr/>
          </p:nvGrpSpPr>
          <p:grpSpPr>
            <a:xfrm>
              <a:off x="2520" y="12204"/>
              <a:ext cx="540" cy="156"/>
              <a:chOff x="1980" y="12204"/>
              <a:chExt cx="540" cy="156"/>
            </a:xfrm>
          </p:grpSpPr>
          <p:sp>
            <p:nvSpPr>
              <p:cNvPr id="59404" name="直接连接符 59403"/>
              <p:cNvSpPr/>
              <p:nvPr/>
            </p:nvSpPr>
            <p:spPr>
              <a:xfrm flipH="1">
                <a:off x="198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9405" name="直接连接符 59404"/>
              <p:cNvSpPr/>
              <p:nvPr/>
            </p:nvSpPr>
            <p:spPr>
              <a:xfrm flipH="1">
                <a:off x="216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9406" name="直接连接符 59405"/>
              <p:cNvSpPr/>
              <p:nvPr/>
            </p:nvSpPr>
            <p:spPr>
              <a:xfrm flipH="1">
                <a:off x="234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9407" name="组合 59406"/>
            <p:cNvGrpSpPr/>
            <p:nvPr/>
          </p:nvGrpSpPr>
          <p:grpSpPr>
            <a:xfrm>
              <a:off x="3060" y="12204"/>
              <a:ext cx="540" cy="156"/>
              <a:chOff x="1980" y="12204"/>
              <a:chExt cx="540" cy="156"/>
            </a:xfrm>
          </p:grpSpPr>
          <p:sp>
            <p:nvSpPr>
              <p:cNvPr id="59408" name="直接连接符 59407"/>
              <p:cNvSpPr/>
              <p:nvPr/>
            </p:nvSpPr>
            <p:spPr>
              <a:xfrm flipH="1">
                <a:off x="198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9409" name="直接连接符 59408"/>
              <p:cNvSpPr/>
              <p:nvPr/>
            </p:nvSpPr>
            <p:spPr>
              <a:xfrm flipH="1">
                <a:off x="216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9410" name="直接连接符 59409"/>
              <p:cNvSpPr/>
              <p:nvPr/>
            </p:nvSpPr>
            <p:spPr>
              <a:xfrm flipH="1">
                <a:off x="2340" y="12204"/>
                <a:ext cx="180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59411" name="直接连接符 59410"/>
          <p:cNvSpPr/>
          <p:nvPr/>
        </p:nvSpPr>
        <p:spPr>
          <a:xfrm>
            <a:off x="4288896" y="2143125"/>
            <a:ext cx="0" cy="1808428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412" name="等腰三角形 59411"/>
          <p:cNvSpPr/>
          <p:nvPr/>
        </p:nvSpPr>
        <p:spPr>
          <a:xfrm>
            <a:off x="3827198" y="3951553"/>
            <a:ext cx="922073" cy="301625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381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59413" name="直接连接符 59412"/>
          <p:cNvSpPr/>
          <p:nvPr/>
        </p:nvSpPr>
        <p:spPr>
          <a:xfrm flipH="1">
            <a:off x="4294188" y="3853657"/>
            <a:ext cx="0" cy="1270000"/>
          </a:xfrm>
          <a:prstGeom prst="line">
            <a:avLst/>
          </a:prstGeom>
          <a:ln w="762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9414" name="文本框 59413"/>
          <p:cNvSpPr txBox="1"/>
          <p:nvPr/>
        </p:nvSpPr>
        <p:spPr>
          <a:xfrm>
            <a:off x="4445000" y="4826000"/>
            <a:ext cx="6985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>
                <a:solidFill>
                  <a:schemeClr val="tx2"/>
                </a:solidFill>
                <a:latin typeface="Times New Roman" panose="02020603050405020304" pitchFamily="18" charset="0"/>
              </a:rPr>
              <a:t>F</a:t>
            </a:r>
            <a:r>
              <a:rPr lang="zh-CN" altLang="en-US" sz="2335" b="1" baseline="-25000" dirty="0">
                <a:solidFill>
                  <a:schemeClr val="tx2"/>
                </a:solidFill>
                <a:latin typeface="Times New Roman" panose="02020603050405020304" pitchFamily="18" charset="0"/>
              </a:rPr>
              <a:t>拉</a:t>
            </a:r>
            <a:endParaRPr lang="zh-CN" altLang="en-US" sz="2335" b="1" baseline="-25000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415" name="椭圆 59414"/>
          <p:cNvSpPr/>
          <p:nvPr/>
        </p:nvSpPr>
        <p:spPr>
          <a:xfrm>
            <a:off x="4226719" y="3746500"/>
            <a:ext cx="119063" cy="119063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pic>
        <p:nvPicPr>
          <p:cNvPr id="59416" name="图片 59415" descr="png-05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0" y="317500"/>
            <a:ext cx="1016000" cy="101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417" name="矩形 59416"/>
          <p:cNvSpPr/>
          <p:nvPr/>
        </p:nvSpPr>
        <p:spPr>
          <a:xfrm>
            <a:off x="1143000" y="254000"/>
            <a:ext cx="4433094" cy="60457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    4.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力的示意图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2" name="图片 25601" descr="Sports_Fanban_0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000" y="1272646"/>
            <a:ext cx="6350000" cy="4159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3" name="直接连接符 25602"/>
          <p:cNvSpPr/>
          <p:nvPr/>
        </p:nvSpPr>
        <p:spPr>
          <a:xfrm flipH="1">
            <a:off x="3111500" y="3302000"/>
            <a:ext cx="1333500" cy="0"/>
          </a:xfrm>
          <a:prstGeom prst="line">
            <a:avLst/>
          </a:prstGeom>
          <a:ln w="76200" cap="flat" cmpd="sng">
            <a:solidFill>
              <a:srgbClr val="FFFF00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25604" name="文本框 25603"/>
          <p:cNvSpPr txBox="1"/>
          <p:nvPr/>
        </p:nvSpPr>
        <p:spPr>
          <a:xfrm>
            <a:off x="2730500" y="3175000"/>
            <a:ext cx="762000" cy="3175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en-US" altLang="zh-CN" sz="2335" b="1">
                <a:solidFill>
                  <a:srgbClr val="FFFF00"/>
                </a:solidFill>
                <a:latin typeface="Times New Roman" panose="02020603050405020304" pitchFamily="18" charset="0"/>
              </a:rPr>
              <a:t>F</a:t>
            </a:r>
            <a:endParaRPr lang="en-US" altLang="zh-CN" sz="2335" b="1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5" name="矩形 25604"/>
          <p:cNvSpPr/>
          <p:nvPr/>
        </p:nvSpPr>
        <p:spPr>
          <a:xfrm>
            <a:off x="1714500" y="698500"/>
            <a:ext cx="6159500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>
              <a:buFontTx/>
              <a:buNone/>
            </a:pPr>
            <a:r>
              <a:rPr lang="zh-CN" altLang="en-US" sz="2665" b="1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例</a:t>
            </a:r>
            <a:r>
              <a:rPr lang="en-US" altLang="zh-CN" sz="2665" b="1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4</a:t>
            </a:r>
            <a:r>
              <a:rPr lang="zh-CN" altLang="en-US" sz="2665" b="1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rPr>
              <a:t>：</a:t>
            </a:r>
            <a:r>
              <a:rPr lang="zh-CN" altLang="en-US" sz="2335" b="1" dirty="0">
                <a:solidFill>
                  <a:schemeClr val="tx1"/>
                </a:solidFill>
                <a:latin typeface="Times New Roman" panose="02020603050405020304" pitchFamily="18" charset="0"/>
              </a:rPr>
              <a:t>请画出帆船受到风力的力的示意图。</a:t>
            </a:r>
            <a:endParaRPr lang="zh-CN" altLang="en-US" sz="2335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5606" name="图片 25605" descr="ni_png_03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444500"/>
            <a:ext cx="762000" cy="74877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7" name="图片 25606" descr="png-05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000" y="317500"/>
            <a:ext cx="635000" cy="63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8" name="矩形 25607"/>
          <p:cNvSpPr/>
          <p:nvPr/>
        </p:nvSpPr>
        <p:spPr>
          <a:xfrm>
            <a:off x="1408907" y="127000"/>
            <a:ext cx="4433093" cy="60457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    4.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力的示意图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5" name="矩形 38914"/>
          <p:cNvSpPr/>
          <p:nvPr/>
        </p:nvSpPr>
        <p:spPr>
          <a:xfrm>
            <a:off x="889000" y="0"/>
            <a:ext cx="6858000" cy="635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    5.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力是物体间的相互作用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27" name="ShockwaveFlash1" r:id="rId1" imgW="6477000" imgH="5016500"/>
        </mc:Choice>
        <mc:Fallback>
          <p:control name="ShockwaveFlash1" r:id="rId1" imgW="6477000" imgH="5016500">
            <p:pic>
              <p:nvPicPr>
                <p:cNvPr id="0" name="ShockwaveFlash1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460500" y="317500"/>
                  <a:ext cx="6477000" cy="501650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control>
        </mc:Fallback>
      </mc:AlternateContent>
    </p:controls>
  </p:cSld>
  <p:clrMapOvr>
    <a:masterClrMapping/>
  </p:clrMapOvr>
  <p:transition spd="slow">
    <p:diamond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698" name="图片 29697" descr="图片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27500" y="1206500"/>
            <a:ext cx="3556000" cy="2336271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9699" name="组合 29698"/>
          <p:cNvGrpSpPr/>
          <p:nvPr/>
        </p:nvGrpSpPr>
        <p:grpSpPr>
          <a:xfrm>
            <a:off x="1460500" y="1206500"/>
            <a:ext cx="2476500" cy="2730500"/>
            <a:chOff x="576" y="1248"/>
            <a:chExt cx="1872" cy="2064"/>
          </a:xfrm>
        </p:grpSpPr>
        <p:pic>
          <p:nvPicPr>
            <p:cNvPr id="29700" name="图片 29699" descr="图片2"/>
            <p:cNvPicPr>
              <a:picLocks noChangeAspect="1"/>
            </p:cNvPicPr>
            <p:nvPr/>
          </p:nvPicPr>
          <p:blipFill>
            <a:blip r:embed="rId2"/>
            <a:srcRect r="131"/>
            <a:stretch>
              <a:fillRect/>
            </a:stretch>
          </p:blipFill>
          <p:spPr>
            <a:xfrm>
              <a:off x="672" y="1296"/>
              <a:ext cx="1776" cy="19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701" name="立方体 29700" descr="粉色面巾纸"/>
            <p:cNvSpPr/>
            <p:nvPr/>
          </p:nvSpPr>
          <p:spPr>
            <a:xfrm>
              <a:off x="576" y="3168"/>
              <a:ext cx="1824" cy="144"/>
            </a:xfrm>
            <a:prstGeom prst="cube">
              <a:avLst>
                <a:gd name="adj" fmla="val 25000"/>
              </a:avLst>
            </a:prstGeom>
            <a:blipFill rotWithShape="1">
              <a:blip r:embed="rId3"/>
            </a:blipFill>
            <a:ln w="9525">
              <a:noFill/>
            </a:ln>
          </p:spPr>
          <p:txBody>
            <a:bodyPr/>
            <a:p>
              <a:endParaRPr lang="zh-CN" altLang="en-US" sz="1500"/>
            </a:p>
          </p:txBody>
        </p:sp>
        <p:sp>
          <p:nvSpPr>
            <p:cNvPr id="29702" name="立方体 29701" descr="蓝色面巾纸"/>
            <p:cNvSpPr/>
            <p:nvPr/>
          </p:nvSpPr>
          <p:spPr>
            <a:xfrm rot="5400000">
              <a:off x="1368" y="2232"/>
              <a:ext cx="2064" cy="96"/>
            </a:xfrm>
            <a:prstGeom prst="cube">
              <a:avLst>
                <a:gd name="adj" fmla="val 25000"/>
              </a:avLst>
            </a:prstGeom>
            <a:blipFill rotWithShape="1">
              <a:blip r:embed="rId4"/>
            </a:blipFill>
            <a:ln w="9525">
              <a:noFill/>
            </a:ln>
          </p:spPr>
          <p:txBody>
            <a:bodyPr/>
            <a:p>
              <a:endParaRPr lang="zh-CN" altLang="en-US" sz="1500"/>
            </a:p>
          </p:txBody>
        </p:sp>
      </p:grpSp>
      <p:sp>
        <p:nvSpPr>
          <p:cNvPr id="29703" name="标题 29702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algn="l"/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    5.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力是物体间的相互作用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  <p:sp>
        <p:nvSpPr>
          <p:cNvPr id="29704" name="矩形 29703"/>
          <p:cNvSpPr/>
          <p:nvPr/>
        </p:nvSpPr>
        <p:spPr>
          <a:xfrm>
            <a:off x="1079500" y="3937000"/>
            <a:ext cx="6223000" cy="12211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lang="en-US" altLang="zh-CN" sz="2665" b="1" dirty="0">
                <a:solidFill>
                  <a:srgbClr val="3333FF"/>
                </a:solidFill>
                <a:latin typeface="隶书" pitchFamily="49" charset="-122"/>
                <a:ea typeface="隶书" pitchFamily="49" charset="-122"/>
              </a:rPr>
              <a:t>  </a:t>
            </a:r>
            <a:r>
              <a:rPr lang="zh-CN" altLang="en-US" sz="2665" b="1" dirty="0">
                <a:solidFill>
                  <a:srgbClr val="3333FF"/>
                </a:solidFill>
                <a:latin typeface="隶书" pitchFamily="49" charset="-122"/>
                <a:ea typeface="隶书" pitchFamily="49" charset="-122"/>
              </a:rPr>
              <a:t>这两图说明了什么？</a:t>
            </a:r>
            <a:endParaRPr lang="zh-CN" altLang="en-US" sz="2665" b="1" dirty="0">
              <a:solidFill>
                <a:srgbClr val="3333FF"/>
              </a:solidFill>
              <a:latin typeface="隶书" pitchFamily="49" charset="-122"/>
              <a:ea typeface="隶书" pitchFamily="49" charset="-122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zh-CN" altLang="en-US" sz="2335" b="1" dirty="0">
                <a:solidFill>
                  <a:srgbClr val="FF3300"/>
                </a:solidFill>
                <a:latin typeface="方正综艺简体" pitchFamily="2" charset="-122"/>
                <a:ea typeface="方正综艺简体" pitchFamily="2" charset="-122"/>
              </a:rPr>
              <a:t>当一个物体对另一个物体施力时，也同时受到另一个物体对它的力。</a:t>
            </a:r>
            <a:endParaRPr lang="zh-CN" altLang="en-US" sz="2335" b="1" dirty="0">
              <a:solidFill>
                <a:srgbClr val="FF3300"/>
              </a:solidFill>
              <a:latin typeface="方正综艺简体" pitchFamily="2" charset="-122"/>
              <a:ea typeface="方正综艺简体" pitchFamily="2" charset="-122"/>
            </a:endParaRPr>
          </a:p>
        </p:txBody>
      </p:sp>
      <p:grpSp>
        <p:nvGrpSpPr>
          <p:cNvPr id="29705" name="组合 29704"/>
          <p:cNvGrpSpPr/>
          <p:nvPr/>
        </p:nvGrpSpPr>
        <p:grpSpPr>
          <a:xfrm>
            <a:off x="952500" y="1270000"/>
            <a:ext cx="2033323" cy="762000"/>
            <a:chOff x="96" y="1056"/>
            <a:chExt cx="1537" cy="576"/>
          </a:xfrm>
        </p:grpSpPr>
        <p:sp>
          <p:nvSpPr>
            <p:cNvPr id="29706" name="云形标注 29705"/>
            <p:cNvSpPr/>
            <p:nvPr/>
          </p:nvSpPr>
          <p:spPr>
            <a:xfrm>
              <a:off x="96" y="1056"/>
              <a:ext cx="1392" cy="576"/>
            </a:xfrm>
            <a:prstGeom prst="cloudCallout">
              <a:avLst>
                <a:gd name="adj1" fmla="val 34412"/>
                <a:gd name="adj2" fmla="val 88370"/>
              </a:avLst>
            </a:prstGeom>
            <a:solidFill>
              <a:srgbClr val="CCFFCC"/>
            </a:solidFill>
            <a:ln w="9525" cap="flat" cmpd="sng">
              <a:solidFill>
                <a:srgbClr val="FF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pPr algn="ctr"/>
              <a:endParaRPr sz="2000" b="1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29707" name="矩形 29706"/>
            <p:cNvSpPr/>
            <p:nvPr/>
          </p:nvSpPr>
          <p:spPr>
            <a:xfrm>
              <a:off x="144" y="1200"/>
              <a:ext cx="1489" cy="3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zh-CN" altLang="en-US" sz="2000" b="1" dirty="0">
                  <a:latin typeface="Times New Roman" panose="02020603050405020304" pitchFamily="18" charset="0"/>
                  <a:ea typeface="楷体_GB2312" pitchFamily="49" charset="-122"/>
                </a:rPr>
                <a:t>我为什么后退？</a:t>
              </a:r>
              <a:endParaRPr lang="zh-CN" altLang="en-US" sz="2000" b="1" dirty="0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sp>
        <p:nvSpPr>
          <p:cNvPr id="29708" name="云形标注 29707"/>
          <p:cNvSpPr/>
          <p:nvPr/>
        </p:nvSpPr>
        <p:spPr>
          <a:xfrm>
            <a:off x="6286500" y="2730500"/>
            <a:ext cx="1587500" cy="635000"/>
          </a:xfrm>
          <a:prstGeom prst="cloudCallout">
            <a:avLst>
              <a:gd name="adj1" fmla="val -84250"/>
              <a:gd name="adj2" fmla="val 56667"/>
            </a:avLst>
          </a:prstGeom>
          <a:solidFill>
            <a:srgbClr val="CCFFCC"/>
          </a:solidFill>
          <a:ln w="9525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sz="2335" b="1" dirty="0">
                <a:latin typeface="Times New Roman" panose="02020603050405020304" pitchFamily="18" charset="0"/>
                <a:ea typeface="楷体_GB2312" pitchFamily="49" charset="-122"/>
              </a:rPr>
              <a:t>脚好痛</a:t>
            </a:r>
            <a:endParaRPr lang="zh-CN" altLang="en-US" sz="2335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704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704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>
                                            <p:txEl>
                                              <p:charRg st="12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9704">
                                            <p:txEl>
                                              <p:charRg st="12" end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/>
      <p:bldP spid="29708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文本框 30721"/>
          <p:cNvSpPr txBox="1"/>
          <p:nvPr/>
        </p:nvSpPr>
        <p:spPr>
          <a:xfrm>
            <a:off x="3746500" y="4520407"/>
            <a:ext cx="1143000" cy="501650"/>
          </a:xfrm>
          <a:prstGeom prst="rect">
            <a:avLst/>
          </a:prstGeom>
          <a:solidFill>
            <a:srgbClr val="FFFF99"/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665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作 用</a:t>
            </a:r>
            <a:endParaRPr lang="zh-CN" altLang="en-US" sz="2665">
              <a:solidFill>
                <a:srgbClr val="3333FF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0723" name="文本框 30722"/>
          <p:cNvSpPr txBox="1"/>
          <p:nvPr/>
        </p:nvSpPr>
        <p:spPr>
          <a:xfrm>
            <a:off x="3746500" y="3821907"/>
            <a:ext cx="1143000" cy="501650"/>
          </a:xfrm>
          <a:prstGeom prst="rect">
            <a:avLst/>
          </a:prstGeom>
          <a:solidFill>
            <a:srgbClr val="FFFF99"/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665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作 用</a:t>
            </a:r>
            <a:endParaRPr lang="zh-CN" altLang="en-US" sz="2665">
              <a:solidFill>
                <a:srgbClr val="3333FF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0724" name="椭圆 30723"/>
          <p:cNvSpPr/>
          <p:nvPr/>
        </p:nvSpPr>
        <p:spPr>
          <a:xfrm>
            <a:off x="2413000" y="809625"/>
            <a:ext cx="1397000" cy="2885282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30725" name="文本框 30724"/>
          <p:cNvSpPr txBox="1"/>
          <p:nvPr/>
        </p:nvSpPr>
        <p:spPr>
          <a:xfrm>
            <a:off x="2495021" y="1733021"/>
            <a:ext cx="4339167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spcBef>
                <a:spcPct val="50000"/>
              </a:spcBef>
            </a:pPr>
            <a:r>
              <a:rPr lang="en-US" altLang="zh-CN" sz="2665" b="1" dirty="0">
                <a:latin typeface="Arial" panose="020B0604020202020204" pitchFamily="34" charset="0"/>
                <a:ea typeface="楷体_GB2312" pitchFamily="49" charset="-122"/>
              </a:rPr>
              <a:t> </a:t>
            </a:r>
            <a:r>
              <a:rPr lang="zh-CN" altLang="en-US" sz="2665" b="1" dirty="0">
                <a:latin typeface="Arial" panose="020B0604020202020204" pitchFamily="34" charset="0"/>
                <a:ea typeface="楷体_GB2312" pitchFamily="49" charset="-122"/>
              </a:rPr>
              <a:t>汽车</a:t>
            </a:r>
            <a:r>
              <a:rPr lang="zh-CN" altLang="en-US" sz="2665" dirty="0">
                <a:latin typeface="Arial" panose="020B0604020202020204" pitchFamily="34" charset="0"/>
              </a:rPr>
              <a:t>        </a:t>
            </a:r>
            <a:r>
              <a:rPr lang="zh-CN" altLang="en-US" sz="2665" dirty="0">
                <a:solidFill>
                  <a:srgbClr val="FF3399"/>
                </a:solidFill>
                <a:latin typeface="Arial" panose="020B0604020202020204" pitchFamily="34" charset="0"/>
                <a:ea typeface="隶书" pitchFamily="49" charset="-122"/>
              </a:rPr>
              <a:t>拉</a:t>
            </a:r>
            <a:r>
              <a:rPr lang="zh-CN" altLang="en-US" sz="2665" dirty="0">
                <a:latin typeface="Arial" panose="020B0604020202020204" pitchFamily="34" charset="0"/>
              </a:rPr>
              <a:t>       </a:t>
            </a:r>
            <a:r>
              <a:rPr lang="zh-CN" altLang="en-US" sz="2665" b="1" dirty="0">
                <a:latin typeface="Arial" panose="020B0604020202020204" pitchFamily="34" charset="0"/>
                <a:ea typeface="楷体_GB2312" pitchFamily="49" charset="-122"/>
              </a:rPr>
              <a:t>拖车</a:t>
            </a:r>
            <a:endParaRPr lang="zh-CN" altLang="en-US" sz="2665" b="1" dirty="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30726" name="文本框 30725"/>
          <p:cNvSpPr txBox="1"/>
          <p:nvPr/>
        </p:nvSpPr>
        <p:spPr>
          <a:xfrm>
            <a:off x="2603500" y="1149615"/>
            <a:ext cx="4306094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spcBef>
                <a:spcPct val="20000"/>
              </a:spcBef>
            </a:pPr>
            <a:r>
              <a:rPr lang="zh-CN" altLang="en-US" sz="2665" b="1" dirty="0">
                <a:latin typeface="Arial" panose="020B0604020202020204" pitchFamily="34" charset="0"/>
                <a:ea typeface="楷体_GB2312" pitchFamily="49" charset="-122"/>
              </a:rPr>
              <a:t>左手</a:t>
            </a:r>
            <a:r>
              <a:rPr lang="zh-CN" altLang="en-US" sz="2665" dirty="0">
                <a:latin typeface="Arial" panose="020B0604020202020204" pitchFamily="34" charset="0"/>
              </a:rPr>
              <a:t>        </a:t>
            </a:r>
            <a:r>
              <a:rPr lang="zh-CN" altLang="en-US" sz="2665" dirty="0">
                <a:solidFill>
                  <a:srgbClr val="FF3399"/>
                </a:solidFill>
                <a:latin typeface="Arial" panose="020B0604020202020204" pitchFamily="34" charset="0"/>
                <a:ea typeface="隶书" pitchFamily="49" charset="-122"/>
              </a:rPr>
              <a:t>拍</a:t>
            </a:r>
            <a:r>
              <a:rPr lang="zh-CN" altLang="en-US" sz="2665" b="1" dirty="0">
                <a:latin typeface="Arial" panose="020B0604020202020204" pitchFamily="34" charset="0"/>
              </a:rPr>
              <a:t>    </a:t>
            </a:r>
            <a:r>
              <a:rPr lang="zh-CN" altLang="en-US" sz="2665" dirty="0">
                <a:latin typeface="Arial" panose="020B0604020202020204" pitchFamily="34" charset="0"/>
              </a:rPr>
              <a:t>   </a:t>
            </a:r>
            <a:r>
              <a:rPr lang="zh-CN" altLang="en-US" sz="2665" b="1" dirty="0">
                <a:latin typeface="Arial" panose="020B0604020202020204" pitchFamily="34" charset="0"/>
                <a:ea typeface="楷体_GB2312" pitchFamily="49" charset="-122"/>
              </a:rPr>
              <a:t>右手</a:t>
            </a:r>
            <a:endParaRPr lang="zh-CN" altLang="en-US" sz="2665" b="1" dirty="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30727" name="文本框 30726"/>
          <p:cNvSpPr txBox="1"/>
          <p:nvPr/>
        </p:nvSpPr>
        <p:spPr>
          <a:xfrm>
            <a:off x="2603500" y="2234407"/>
            <a:ext cx="4306094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spcBef>
                <a:spcPct val="50000"/>
              </a:spcBef>
            </a:pPr>
            <a:r>
              <a:rPr lang="zh-CN" altLang="en-US" sz="2665" b="1" dirty="0">
                <a:latin typeface="Arial" panose="020B0604020202020204" pitchFamily="34" charset="0"/>
                <a:ea typeface="楷体_GB2312" pitchFamily="49" charset="-122"/>
              </a:rPr>
              <a:t>起重机</a:t>
            </a:r>
            <a:r>
              <a:rPr lang="zh-CN" altLang="en-US" sz="2665" dirty="0">
                <a:latin typeface="Arial" panose="020B0604020202020204" pitchFamily="34" charset="0"/>
              </a:rPr>
              <a:t>    </a:t>
            </a:r>
            <a:r>
              <a:rPr lang="zh-CN" altLang="en-US" sz="2665" dirty="0">
                <a:solidFill>
                  <a:srgbClr val="FF3399"/>
                </a:solidFill>
                <a:latin typeface="Arial" panose="020B0604020202020204" pitchFamily="34" charset="0"/>
                <a:ea typeface="隶书" pitchFamily="49" charset="-122"/>
              </a:rPr>
              <a:t>吊</a:t>
            </a:r>
            <a:r>
              <a:rPr lang="zh-CN" altLang="en-US" sz="2665" dirty="0">
                <a:latin typeface="Arial" panose="020B0604020202020204" pitchFamily="34" charset="0"/>
              </a:rPr>
              <a:t>       </a:t>
            </a:r>
            <a:r>
              <a:rPr lang="zh-CN" altLang="en-US" sz="2665" b="1" dirty="0">
                <a:latin typeface="Arial" panose="020B0604020202020204" pitchFamily="34" charset="0"/>
                <a:ea typeface="楷体_GB2312" pitchFamily="49" charset="-122"/>
              </a:rPr>
              <a:t>货物</a:t>
            </a:r>
            <a:endParaRPr lang="zh-CN" altLang="en-US" sz="2665" b="1" dirty="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30728" name="文本框 30727"/>
          <p:cNvSpPr txBox="1"/>
          <p:nvPr/>
        </p:nvSpPr>
        <p:spPr>
          <a:xfrm>
            <a:off x="2603500" y="2805907"/>
            <a:ext cx="4306094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spcBef>
                <a:spcPct val="50000"/>
              </a:spcBef>
            </a:pPr>
            <a:r>
              <a:rPr lang="zh-CN" altLang="en-US" sz="2665" b="1" dirty="0">
                <a:latin typeface="Arial" panose="020B0604020202020204" pitchFamily="34" charset="0"/>
                <a:ea typeface="楷体_GB2312" pitchFamily="49" charset="-122"/>
              </a:rPr>
              <a:t>运动员</a:t>
            </a:r>
            <a:r>
              <a:rPr lang="zh-CN" altLang="en-US" sz="2665" dirty="0">
                <a:latin typeface="Arial" panose="020B0604020202020204" pitchFamily="34" charset="0"/>
              </a:rPr>
              <a:t>    </a:t>
            </a:r>
            <a:r>
              <a:rPr lang="zh-CN" altLang="en-US" sz="2665" dirty="0">
                <a:solidFill>
                  <a:srgbClr val="FF3399"/>
                </a:solidFill>
                <a:latin typeface="Arial" panose="020B0604020202020204" pitchFamily="34" charset="0"/>
                <a:ea typeface="隶书" pitchFamily="49" charset="-122"/>
              </a:rPr>
              <a:t>举</a:t>
            </a:r>
            <a:r>
              <a:rPr lang="zh-CN" altLang="en-US" sz="2665" b="1" dirty="0">
                <a:latin typeface="Arial" panose="020B0604020202020204" pitchFamily="34" charset="0"/>
              </a:rPr>
              <a:t>      </a:t>
            </a:r>
            <a:r>
              <a:rPr lang="zh-CN" altLang="en-US" sz="2665" b="1" dirty="0">
                <a:latin typeface="Arial" panose="020B0604020202020204" pitchFamily="34" charset="0"/>
                <a:ea typeface="楷体_GB2312" pitchFamily="49" charset="-122"/>
              </a:rPr>
              <a:t> 杠铃</a:t>
            </a:r>
            <a:endParaRPr lang="zh-CN" altLang="en-US" sz="2665" b="1" dirty="0"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30729" name="文本框 30728"/>
          <p:cNvSpPr txBox="1"/>
          <p:nvPr/>
        </p:nvSpPr>
        <p:spPr>
          <a:xfrm>
            <a:off x="1968500" y="3821907"/>
            <a:ext cx="1587500" cy="553085"/>
          </a:xfrm>
          <a:prstGeom prst="rect">
            <a:avLst/>
          </a:prstGeom>
          <a:solidFill>
            <a:srgbClr val="00FFFF"/>
          </a:soli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Right">
              <a:rot lat="0" lon="0" rev="0"/>
            </a:camera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FF"/>
            </a:extrusionClr>
          </a:sp3d>
        </p:spPr>
        <p:txBody>
          <a:bodyPr>
            <a:spAutoFit/>
            <a:flatTx/>
          </a:bodyPr>
          <a:p>
            <a:pPr marL="342900" indent="-342900" algn="ctr">
              <a:spcBef>
                <a:spcPct val="50000"/>
              </a:spcBef>
            </a:pPr>
            <a:r>
              <a:rPr lang="en-US" altLang="zh-CN" sz="2665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    </a:t>
            </a:r>
            <a:r>
              <a:rPr lang="zh-CN" altLang="en-US" sz="2665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物体</a:t>
            </a:r>
            <a:r>
              <a:rPr lang="zh-CN" altLang="en-US" sz="3000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    </a:t>
            </a:r>
            <a:endParaRPr lang="zh-CN" altLang="en-US" sz="3000" dirty="0">
              <a:solidFill>
                <a:srgbClr val="3333FF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0730" name="文本框 30729"/>
          <p:cNvSpPr txBox="1"/>
          <p:nvPr/>
        </p:nvSpPr>
        <p:spPr>
          <a:xfrm>
            <a:off x="5016500" y="3841750"/>
            <a:ext cx="1714500" cy="553085"/>
          </a:xfrm>
          <a:prstGeom prst="rect">
            <a:avLst/>
          </a:prstGeom>
          <a:solidFill>
            <a:srgbClr val="FFFF99"/>
          </a:soli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Right">
              <a:rot lat="0" lon="0" rev="0"/>
            </a:camera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>
            <a:spAutoFit/>
            <a:flatTx/>
          </a:bodyPr>
          <a:p>
            <a:pPr marL="342900" indent="-342900" algn="ctr">
              <a:spcBef>
                <a:spcPct val="50000"/>
              </a:spcBef>
            </a:pPr>
            <a:r>
              <a:rPr lang="en-US" altLang="zh-CN" sz="2665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     </a:t>
            </a:r>
            <a:r>
              <a:rPr lang="zh-CN" altLang="en-US" sz="2665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物体 </a:t>
            </a:r>
            <a:r>
              <a:rPr lang="zh-CN" altLang="en-US" sz="3000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   </a:t>
            </a:r>
            <a:endParaRPr lang="zh-CN" altLang="en-US" sz="3000" dirty="0">
              <a:solidFill>
                <a:srgbClr val="3333FF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0732" name="椭圆 30731"/>
          <p:cNvSpPr/>
          <p:nvPr/>
        </p:nvSpPr>
        <p:spPr>
          <a:xfrm>
            <a:off x="4826000" y="809625"/>
            <a:ext cx="1460500" cy="2885282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30733" name="矩形 30732"/>
          <p:cNvSpPr/>
          <p:nvPr/>
        </p:nvSpPr>
        <p:spPr>
          <a:xfrm>
            <a:off x="1905000" y="3885407"/>
            <a:ext cx="1016000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665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施力</a:t>
            </a:r>
            <a:endParaRPr lang="zh-CN" altLang="en-US" sz="2665" dirty="0">
              <a:solidFill>
                <a:srgbClr val="3333FF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0734" name="矩形 30733"/>
          <p:cNvSpPr/>
          <p:nvPr/>
        </p:nvSpPr>
        <p:spPr>
          <a:xfrm>
            <a:off x="5016500" y="3885407"/>
            <a:ext cx="1524000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665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受力</a:t>
            </a:r>
            <a:endParaRPr lang="zh-CN" altLang="en-US" sz="2665" dirty="0">
              <a:solidFill>
                <a:srgbClr val="3333FF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0735" name="右箭头 30734"/>
          <p:cNvSpPr/>
          <p:nvPr/>
        </p:nvSpPr>
        <p:spPr>
          <a:xfrm>
            <a:off x="3937000" y="3722688"/>
            <a:ext cx="762000" cy="150813"/>
          </a:xfrm>
          <a:prstGeom prst="rightArrow">
            <a:avLst>
              <a:gd name="adj1" fmla="val 50000"/>
              <a:gd name="adj2" fmla="val 126315"/>
            </a:avLst>
          </a:prstGeom>
          <a:solidFill>
            <a:schemeClr val="tx2"/>
          </a:solidFill>
          <a:ln w="76200">
            <a:noFill/>
          </a:ln>
        </p:spPr>
        <p:txBody>
          <a:bodyPr/>
          <a:p>
            <a:endParaRPr lang="zh-CN" altLang="en-US" sz="1500"/>
          </a:p>
        </p:txBody>
      </p:sp>
      <p:sp>
        <p:nvSpPr>
          <p:cNvPr id="30736" name="左箭头 30735"/>
          <p:cNvSpPr/>
          <p:nvPr/>
        </p:nvSpPr>
        <p:spPr>
          <a:xfrm>
            <a:off x="3937000" y="4901407"/>
            <a:ext cx="698500" cy="127000"/>
          </a:xfrm>
          <a:prstGeom prst="leftArrow">
            <a:avLst>
              <a:gd name="adj1" fmla="val 50000"/>
              <a:gd name="adj2" fmla="val 137500"/>
            </a:avLst>
          </a:prstGeom>
          <a:solidFill>
            <a:schemeClr val="tx2"/>
          </a:solidFill>
          <a:ln w="76200">
            <a:noFill/>
          </a:ln>
        </p:spPr>
        <p:txBody>
          <a:bodyPr/>
          <a:p>
            <a:endParaRPr lang="zh-CN" altLang="en-US" sz="1500"/>
          </a:p>
        </p:txBody>
      </p:sp>
      <p:sp>
        <p:nvSpPr>
          <p:cNvPr id="30737" name="文本框 30736"/>
          <p:cNvSpPr txBox="1"/>
          <p:nvPr/>
        </p:nvSpPr>
        <p:spPr>
          <a:xfrm>
            <a:off x="3683000" y="3241278"/>
            <a:ext cx="1321594" cy="450850"/>
          </a:xfrm>
          <a:prstGeom prst="rect">
            <a:avLst/>
          </a:prstGeom>
          <a:noFill/>
          <a:ln w="76200">
            <a:noFill/>
          </a:ln>
        </p:spPr>
        <p:txBody>
          <a:bodyPr anchor="ctr" anchorCtr="1">
            <a:spAutoFit/>
          </a:bodyPr>
          <a:p>
            <a:pPr>
              <a:buFont typeface="Wingdings" panose="05000000000000000000" pitchFamily="2" charset="2"/>
            </a:pPr>
            <a:r>
              <a:rPr lang="zh-CN" altLang="en-US" sz="2335" b="1" i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作用力</a:t>
            </a:r>
            <a:endParaRPr lang="zh-CN" altLang="en-US" sz="2335" b="1" i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30738" name="文本框 30737"/>
          <p:cNvSpPr txBox="1"/>
          <p:nvPr/>
        </p:nvSpPr>
        <p:spPr>
          <a:xfrm>
            <a:off x="3429000" y="4955778"/>
            <a:ext cx="1739636" cy="450850"/>
          </a:xfrm>
          <a:prstGeom prst="rect">
            <a:avLst/>
          </a:prstGeom>
          <a:noFill/>
          <a:ln w="76200">
            <a:noFill/>
          </a:ln>
        </p:spPr>
        <p:txBody>
          <a:bodyPr anchor="ctr" anchorCtr="1">
            <a:spAutoFit/>
          </a:bodyPr>
          <a:p>
            <a:pPr>
              <a:buFont typeface="Wingdings" panose="05000000000000000000" pitchFamily="2" charset="2"/>
            </a:pPr>
            <a:r>
              <a:rPr lang="zh-CN" altLang="en-US" sz="2335" b="1" i="1" dirty="0">
                <a:solidFill>
                  <a:srgbClr val="3333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反作用力</a:t>
            </a:r>
            <a:endParaRPr lang="zh-CN" altLang="en-US" sz="2335" b="1" i="1">
              <a:solidFill>
                <a:srgbClr val="3333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30740" name="文本框 30739"/>
          <p:cNvSpPr txBox="1"/>
          <p:nvPr/>
        </p:nvSpPr>
        <p:spPr>
          <a:xfrm>
            <a:off x="5016500" y="4583907"/>
            <a:ext cx="1587500" cy="553085"/>
          </a:xfrm>
          <a:prstGeom prst="rect">
            <a:avLst/>
          </a:prstGeom>
          <a:solidFill>
            <a:srgbClr val="00FFFF"/>
          </a:soli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Right">
              <a:rot lat="0" lon="0" rev="0"/>
            </a:camera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FF"/>
            </a:extrusionClr>
          </a:sp3d>
        </p:spPr>
        <p:txBody>
          <a:bodyPr>
            <a:spAutoFit/>
            <a:flatTx/>
          </a:bodyPr>
          <a:p>
            <a:pPr marL="342900" indent="-342900" algn="ctr">
              <a:spcBef>
                <a:spcPct val="50000"/>
              </a:spcBef>
            </a:pPr>
            <a:r>
              <a:rPr lang="zh-CN" altLang="en-US" sz="2665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施力物体</a:t>
            </a:r>
            <a:r>
              <a:rPr lang="zh-CN" altLang="en-US" sz="3000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    </a:t>
            </a:r>
            <a:endParaRPr lang="zh-CN" altLang="en-US" sz="3000" dirty="0">
              <a:solidFill>
                <a:srgbClr val="3333FF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0741" name="文本框 30740"/>
          <p:cNvSpPr txBox="1"/>
          <p:nvPr/>
        </p:nvSpPr>
        <p:spPr>
          <a:xfrm>
            <a:off x="1968500" y="4520407"/>
            <a:ext cx="1524000" cy="963295"/>
          </a:xfrm>
          <a:prstGeom prst="rect">
            <a:avLst/>
          </a:prstGeom>
          <a:solidFill>
            <a:srgbClr val="FFFF99"/>
          </a:soli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Right">
              <a:rot lat="0" lon="0" rev="0"/>
            </a:camera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>
            <a:spAutoFit/>
            <a:flatTx/>
          </a:bodyPr>
          <a:p>
            <a:pPr marL="342900" indent="-342900" algn="ctr">
              <a:spcBef>
                <a:spcPct val="50000"/>
              </a:spcBef>
            </a:pPr>
            <a:r>
              <a:rPr lang="zh-CN" altLang="en-US" sz="2665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受力物体 </a:t>
            </a:r>
            <a:r>
              <a:rPr lang="zh-CN" altLang="en-US" sz="3000" dirty="0">
                <a:solidFill>
                  <a:srgbClr val="3333FF"/>
                </a:solidFill>
                <a:latin typeface="华文行楷" pitchFamily="2" charset="-122"/>
                <a:ea typeface="华文行楷" pitchFamily="2" charset="-122"/>
              </a:rPr>
              <a:t>   </a:t>
            </a:r>
            <a:endParaRPr lang="zh-CN" altLang="en-US" sz="3000" dirty="0">
              <a:solidFill>
                <a:srgbClr val="3333FF"/>
              </a:solidFill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30742" name="图片 30741" descr="png-05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21500" y="254000"/>
            <a:ext cx="1016000" cy="101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44" name="标题 30743"/>
          <p:cNvSpPr>
            <a:spLocks noGrp="1"/>
          </p:cNvSpPr>
          <p:nvPr>
            <p:ph type="title"/>
          </p:nvPr>
        </p:nvSpPr>
        <p:spPr>
          <a:xfrm>
            <a:off x="762000" y="63500"/>
            <a:ext cx="4889500" cy="571500"/>
          </a:xfrm>
        </p:spPr>
        <p:txBody>
          <a:bodyPr anchor="ctr"/>
          <a:p>
            <a:pPr algn="l"/>
            <a:r>
              <a:rPr lang="en-US" altLang="zh-CN" sz="2665"/>
              <a:t>    </a:t>
            </a:r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5.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力是物体间的相互作用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307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70" decel="1000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770" decel="100000"/>
                                        <p:tgtEl>
                                          <p:spTgt spid="307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ldLvl="0" animBg="1"/>
      <p:bldP spid="30723" grpId="0" bldLvl="0" animBg="1"/>
      <p:bldP spid="30725" grpId="0"/>
      <p:bldP spid="30726" grpId="0"/>
      <p:bldP spid="30727" grpId="0"/>
      <p:bldP spid="30728" grpId="0"/>
      <p:bldP spid="30729" grpId="0" bldLvl="0" animBg="1"/>
      <p:bldP spid="30730" grpId="0" bldLvl="0" animBg="1"/>
      <p:bldP spid="30733" grpId="0"/>
      <p:bldP spid="30734" grpId="0"/>
      <p:bldP spid="30737" grpId="0"/>
      <p:bldP spid="30738" grpId="0"/>
      <p:bldP spid="30740" grpId="0" bldLvl="0" animBg="1"/>
      <p:bldP spid="30741" grpId="0" bldLvl="0" animBg="1"/>
      <p:bldP spid="3074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770" name="图片 32769" descr="8b4d5080040130cd9123d9e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8000" y="1143000"/>
            <a:ext cx="3302000" cy="4000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直接连接符 32770"/>
          <p:cNvSpPr/>
          <p:nvPr/>
        </p:nvSpPr>
        <p:spPr>
          <a:xfrm>
            <a:off x="3556000" y="3238500"/>
            <a:ext cx="0" cy="1140354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2772" name="直接连接符 32771"/>
          <p:cNvSpPr/>
          <p:nvPr/>
        </p:nvSpPr>
        <p:spPr>
          <a:xfrm flipV="1">
            <a:off x="3556000" y="2222500"/>
            <a:ext cx="0" cy="1008063"/>
          </a:xfrm>
          <a:prstGeom prst="line">
            <a:avLst/>
          </a:prstGeom>
          <a:ln w="57150" cap="flat" cmpd="sng">
            <a:solidFill>
              <a:srgbClr val="0000FF"/>
            </a:solidFill>
            <a:prstDash val="solid"/>
            <a:headEnd type="none" w="med" len="med"/>
            <a:tailEnd type="triangle" w="med" len="med"/>
          </a:ln>
        </p:spPr>
      </p:sp>
      <p:pic>
        <p:nvPicPr>
          <p:cNvPr id="32773" name="图片 32772"/>
          <p:cNvPicPr>
            <a:picLocks noChangeAspect="1"/>
          </p:cNvPicPr>
          <p:nvPr/>
        </p:nvPicPr>
        <p:blipFill>
          <a:blip r:embed="rId2">
            <a:lum bright="-17999"/>
          </a:blip>
          <a:stretch>
            <a:fillRect/>
          </a:stretch>
        </p:blipFill>
        <p:spPr>
          <a:xfrm>
            <a:off x="5016500" y="2747698"/>
            <a:ext cx="2660386" cy="264980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4" name="直接连接符 32773"/>
          <p:cNvSpPr/>
          <p:nvPr/>
        </p:nvSpPr>
        <p:spPr>
          <a:xfrm flipV="1">
            <a:off x="6413500" y="2684198"/>
            <a:ext cx="0" cy="1033198"/>
          </a:xfrm>
          <a:prstGeom prst="line">
            <a:avLst/>
          </a:prstGeom>
          <a:ln w="57150" cap="flat" cmpd="sng">
            <a:solidFill>
              <a:srgbClr val="0000FF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2775" name="直接连接符 32774"/>
          <p:cNvSpPr/>
          <p:nvPr/>
        </p:nvSpPr>
        <p:spPr>
          <a:xfrm>
            <a:off x="6413500" y="3763698"/>
            <a:ext cx="0" cy="952500"/>
          </a:xfrm>
          <a:prstGeom prst="line">
            <a:avLst/>
          </a:prstGeom>
          <a:ln w="762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2776" name="文本框 32775"/>
          <p:cNvSpPr txBox="1"/>
          <p:nvPr/>
        </p:nvSpPr>
        <p:spPr>
          <a:xfrm>
            <a:off x="2095500" y="4181872"/>
            <a:ext cx="1321594" cy="450850"/>
          </a:xfrm>
          <a:prstGeom prst="rect">
            <a:avLst/>
          </a:prstGeom>
          <a:solidFill>
            <a:srgbClr val="FFFF99"/>
          </a:solidFill>
          <a:ln w="76200">
            <a:noFill/>
          </a:ln>
        </p:spPr>
        <p:txBody>
          <a:bodyPr anchor="ctr" anchorCtr="1">
            <a:spAutoFit/>
          </a:bodyPr>
          <a:p>
            <a:pPr>
              <a:buFont typeface="Wingdings" panose="05000000000000000000" pitchFamily="2" charset="2"/>
            </a:pPr>
            <a:r>
              <a:rPr lang="zh-CN" altLang="en-US" sz="2335" b="1" i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作用力</a:t>
            </a:r>
            <a:endParaRPr lang="zh-CN" altLang="en-US" sz="2335" b="1" i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32777" name="文本框 32776"/>
          <p:cNvSpPr txBox="1"/>
          <p:nvPr/>
        </p:nvSpPr>
        <p:spPr>
          <a:xfrm>
            <a:off x="1841500" y="1768872"/>
            <a:ext cx="1587500" cy="450850"/>
          </a:xfrm>
          <a:prstGeom prst="rect">
            <a:avLst/>
          </a:prstGeom>
          <a:solidFill>
            <a:srgbClr val="FFFF99"/>
          </a:solidFill>
          <a:ln w="76200">
            <a:noFill/>
          </a:ln>
        </p:spPr>
        <p:txBody>
          <a:bodyPr anchor="ctr" anchorCtr="1">
            <a:spAutoFit/>
          </a:bodyPr>
          <a:p>
            <a:pPr>
              <a:buFont typeface="Wingdings" panose="05000000000000000000" pitchFamily="2" charset="2"/>
            </a:pPr>
            <a:r>
              <a:rPr lang="zh-CN" altLang="en-US" sz="2335" b="1" i="1" dirty="0">
                <a:solidFill>
                  <a:srgbClr val="3333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反作用力</a:t>
            </a:r>
            <a:endParaRPr lang="zh-CN" altLang="en-US" sz="2335" b="1" i="1">
              <a:solidFill>
                <a:srgbClr val="3333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32778" name="文本框 32777"/>
          <p:cNvSpPr txBox="1"/>
          <p:nvPr/>
        </p:nvSpPr>
        <p:spPr>
          <a:xfrm>
            <a:off x="4889500" y="4453070"/>
            <a:ext cx="1321594" cy="450850"/>
          </a:xfrm>
          <a:prstGeom prst="rect">
            <a:avLst/>
          </a:prstGeom>
          <a:solidFill>
            <a:srgbClr val="FFFF99"/>
          </a:solidFill>
          <a:ln w="76200">
            <a:noFill/>
          </a:ln>
        </p:spPr>
        <p:txBody>
          <a:bodyPr anchor="ctr" anchorCtr="1">
            <a:spAutoFit/>
          </a:bodyPr>
          <a:p>
            <a:pPr>
              <a:buFont typeface="Wingdings" panose="05000000000000000000" pitchFamily="2" charset="2"/>
            </a:pPr>
            <a:r>
              <a:rPr lang="zh-CN" altLang="en-US" sz="2335" b="1" i="1" dirty="0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作用力</a:t>
            </a:r>
            <a:endParaRPr lang="zh-CN" altLang="en-US" sz="2335" b="1" i="1" dirty="0">
              <a:solidFill>
                <a:srgbClr val="FF33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32779" name="文本框 32778"/>
          <p:cNvSpPr txBox="1"/>
          <p:nvPr/>
        </p:nvSpPr>
        <p:spPr>
          <a:xfrm>
            <a:off x="4635500" y="2675070"/>
            <a:ext cx="1587500" cy="450850"/>
          </a:xfrm>
          <a:prstGeom prst="rect">
            <a:avLst/>
          </a:prstGeom>
          <a:solidFill>
            <a:srgbClr val="FFFF99"/>
          </a:solidFill>
          <a:ln w="76200">
            <a:noFill/>
          </a:ln>
        </p:spPr>
        <p:txBody>
          <a:bodyPr anchor="ctr" anchorCtr="1">
            <a:spAutoFit/>
          </a:bodyPr>
          <a:p>
            <a:pPr>
              <a:buFont typeface="Wingdings" panose="05000000000000000000" pitchFamily="2" charset="2"/>
            </a:pPr>
            <a:r>
              <a:rPr lang="zh-CN" altLang="en-US" sz="2335" b="1" i="1" dirty="0">
                <a:solidFill>
                  <a:srgbClr val="3333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反作用力</a:t>
            </a:r>
            <a:endParaRPr lang="zh-CN" altLang="en-US" sz="2335" b="1" i="1">
              <a:solidFill>
                <a:srgbClr val="3333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pic>
        <p:nvPicPr>
          <p:cNvPr id="32780" name="图片 32779" descr="png-05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500" y="381000"/>
            <a:ext cx="1016000" cy="101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81" name="矩形 32780"/>
          <p:cNvSpPr/>
          <p:nvPr/>
        </p:nvSpPr>
        <p:spPr>
          <a:xfrm>
            <a:off x="762000" y="63500"/>
            <a:ext cx="4889500" cy="5715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en-US" altLang="zh-CN" sz="2665"/>
              <a:t>    </a:t>
            </a:r>
            <a:r>
              <a:rPr lang="en-US" altLang="zh-CN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5.</a:t>
            </a:r>
            <a:r>
              <a:rPr lang="zh-CN" altLang="en-US" sz="3000" b="1" dirty="0">
                <a:solidFill>
                  <a:srgbClr val="FF0066"/>
                </a:solidFill>
                <a:latin typeface="Times New Roman" panose="02020603050405020304" pitchFamily="18" charset="0"/>
                <a:ea typeface="方正姚体" pitchFamily="2" charset="-122"/>
              </a:rPr>
              <a:t>力是物体间的相互作用</a:t>
            </a:r>
            <a:endParaRPr lang="zh-CN" altLang="en-US" sz="3000" b="1" dirty="0">
              <a:solidFill>
                <a:srgbClr val="FF0066"/>
              </a:solidFill>
              <a:latin typeface="Times New Roman" panose="02020603050405020304" pitchFamily="18" charset="0"/>
              <a:ea typeface="方正姚体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6" grpId="0" bldLvl="0" animBg="1"/>
      <p:bldP spid="32777" grpId="0" bldLvl="0" animBg="1"/>
      <p:bldP spid="32778" grpId="0" bldLvl="0" animBg="1"/>
      <p:bldP spid="32779" grpId="0" bldLvl="0" animBg="1"/>
      <p:bldP spid="3278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7889" descr="物体间力的作用是相互的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1167" y="949854"/>
            <a:ext cx="4050771" cy="264451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1" name="文本框 37890"/>
          <p:cNvSpPr txBox="1"/>
          <p:nvPr/>
        </p:nvSpPr>
        <p:spPr>
          <a:xfrm>
            <a:off x="971021" y="3836458"/>
            <a:ext cx="6682053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  划船时，船到岸边，人用力推岸，对岸施加力作用的同时也受到岸施加的力的作用，船离岸而去． </a:t>
            </a:r>
            <a:endParaRPr lang="zh-CN" altLang="x-none" sz="30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37892" name="文本框 37891"/>
          <p:cNvSpPr txBox="1"/>
          <p:nvPr/>
        </p:nvSpPr>
        <p:spPr>
          <a:xfrm>
            <a:off x="1079500" y="190500"/>
            <a:ext cx="6756136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小组讨论：船是如何离开岸边的？</a:t>
            </a:r>
            <a:endParaRPr lang="zh-CN" altLang="x-none" sz="30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charRg st="0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37891">
                                            <p:txEl>
                                              <p:charRg st="0" end="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文本框 40961"/>
          <p:cNvSpPr txBox="1"/>
          <p:nvPr/>
        </p:nvSpPr>
        <p:spPr>
          <a:xfrm>
            <a:off x="1079500" y="889000"/>
            <a:ext cx="7112000" cy="1938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x-none" sz="3000" b="1" dirty="0">
                <a:solidFill>
                  <a:srgbClr val="0000FF"/>
                </a:solidFill>
                <a:latin typeface="Arial Unicode MS" pitchFamily="34" charset="-122"/>
                <a:ea typeface="黑体" panose="02010609060101010101" pitchFamily="2" charset="-122"/>
              </a:rPr>
              <a:t>一个物体A对另一个物体B有力的作用时，另一个物体B也对这一个物体A有力的作用，因此</a:t>
            </a:r>
            <a:r>
              <a:rPr lang="zh-CN" altLang="x-none" sz="3000" b="1" dirty="0">
                <a:solidFill>
                  <a:srgbClr val="FF0000"/>
                </a:solidFill>
                <a:latin typeface="Arial Unicode MS" pitchFamily="34" charset="-122"/>
                <a:ea typeface="黑体" panose="02010609060101010101" pitchFamily="2" charset="-122"/>
              </a:rPr>
              <a:t>力的作用是相互的。</a:t>
            </a:r>
            <a:r>
              <a:rPr lang="zh-CN" altLang="en-US" sz="3000" b="1" dirty="0">
                <a:solidFill>
                  <a:srgbClr val="0000FF"/>
                </a:solidFill>
                <a:latin typeface="Arial Unicode MS" pitchFamily="34" charset="-122"/>
                <a:ea typeface="黑体" panose="02010609060101010101" pitchFamily="2" charset="-122"/>
              </a:rPr>
              <a:t>把这对力称为</a:t>
            </a:r>
            <a:r>
              <a:rPr lang="zh-CN" altLang="en-US" sz="3000" b="1" dirty="0">
                <a:solidFill>
                  <a:srgbClr val="FF0000"/>
                </a:solidFill>
                <a:latin typeface="Arial Unicode MS" pitchFamily="34" charset="-122"/>
                <a:ea typeface="黑体" panose="02010609060101010101" pitchFamily="2" charset="-122"/>
              </a:rPr>
              <a:t>相互作用力。</a:t>
            </a:r>
            <a:endParaRPr lang="zh-CN" altLang="x-none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0963" name="矩形 40962"/>
          <p:cNvSpPr/>
          <p:nvPr/>
        </p:nvSpPr>
        <p:spPr>
          <a:xfrm>
            <a:off x="1206500" y="127000"/>
            <a:ext cx="1587500" cy="7620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normAutofit/>
          </a:bodyPr>
          <a:p>
            <a:pPr algn="ctr"/>
            <a:r>
              <a:rPr lang="zh-CN" altLang="en-US" sz="3665">
                <a:ln w="9525" cap="flat" cmpd="sng">
                  <a:solidFill>
                    <a:srgbClr val="CC99FF"/>
                  </a:solidFill>
                  <a:prstDash val="solid"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9999FF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归纳：</a:t>
            </a:r>
            <a:endParaRPr lang="zh-CN" altLang="en-US" sz="3665">
              <a:ln w="9525" cap="flat" cmpd="sng">
                <a:solidFill>
                  <a:srgbClr val="CC99FF"/>
                </a:solidFill>
                <a:prstDash val="solid"/>
                <a:headEnd type="none" w="med" len="med"/>
                <a:tailEnd type="none" w="med" len="med"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  <a:tileRect/>
              </a:gradFill>
              <a:effectLst>
                <a:outerShdw dist="53882" dir="2699999" algn="ctr" rotWithShape="0">
                  <a:srgbClr val="9999FF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0964" name="文本框 40963"/>
          <p:cNvSpPr txBox="1"/>
          <p:nvPr/>
        </p:nvSpPr>
        <p:spPr>
          <a:xfrm>
            <a:off x="952500" y="4214813"/>
            <a:ext cx="2413000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b="1" dirty="0">
                <a:solidFill>
                  <a:srgbClr val="0000FF"/>
                </a:solidFill>
                <a:latin typeface="Arial Unicode MS" pitchFamily="34" charset="-122"/>
                <a:ea typeface="黑体" panose="02010609060101010101" pitchFamily="2" charset="-122"/>
              </a:rPr>
              <a:t>相互作用力的特点是：</a:t>
            </a:r>
            <a:endParaRPr lang="zh-CN" altLang="en-US" sz="3000" b="1" dirty="0">
              <a:solidFill>
                <a:srgbClr val="0000FF"/>
              </a:solidFill>
              <a:latin typeface="Arial Unicode MS" pitchFamily="34" charset="-122"/>
              <a:ea typeface="黑体" panose="02010609060101010101" pitchFamily="2" charset="-122"/>
            </a:endParaRPr>
          </a:p>
        </p:txBody>
      </p:sp>
      <p:sp>
        <p:nvSpPr>
          <p:cNvPr id="40965" name="矩形 40964"/>
          <p:cNvSpPr/>
          <p:nvPr/>
        </p:nvSpPr>
        <p:spPr>
          <a:xfrm>
            <a:off x="3111500" y="4201583"/>
            <a:ext cx="48895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000" dirty="0">
                <a:latin typeface="Arial" panose="020B0604020202020204" pitchFamily="34" charset="0"/>
              </a:rPr>
              <a:t>大小</a:t>
            </a:r>
            <a:r>
              <a:rPr lang="zh-CN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相等</a:t>
            </a:r>
            <a:r>
              <a:rPr lang="zh-CN" altLang="en-US" sz="3000" dirty="0">
                <a:latin typeface="Arial" panose="020B0604020202020204" pitchFamily="34" charset="0"/>
              </a:rPr>
              <a:t>，方向</a:t>
            </a:r>
            <a:r>
              <a:rPr lang="zh-CN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相反</a:t>
            </a:r>
            <a:r>
              <a:rPr lang="zh-CN" altLang="en-US" sz="3000" dirty="0">
                <a:latin typeface="Arial" panose="020B0604020202020204" pitchFamily="34" charset="0"/>
              </a:rPr>
              <a:t>，作用在同一</a:t>
            </a:r>
            <a:r>
              <a:rPr lang="zh-CN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直线</a:t>
            </a:r>
            <a:r>
              <a:rPr lang="zh-CN" altLang="en-US" sz="3000" dirty="0">
                <a:latin typeface="Arial" panose="020B0604020202020204" pitchFamily="34" charset="0"/>
              </a:rPr>
              <a:t>上，作用在</a:t>
            </a:r>
            <a:r>
              <a:rPr lang="zh-CN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两个</a:t>
            </a:r>
            <a:r>
              <a:rPr lang="zh-CN" altLang="en-US" sz="3000" dirty="0">
                <a:latin typeface="Arial" panose="020B0604020202020204" pitchFamily="34" charset="0"/>
              </a:rPr>
              <a:t>物体上。</a:t>
            </a:r>
            <a:endParaRPr lang="zh-CN" altLang="en-US" sz="3000" dirty="0">
              <a:latin typeface="Arial" panose="020B0604020202020204" pitchFamily="34" charset="0"/>
            </a:endParaRPr>
          </a:p>
        </p:txBody>
      </p:sp>
      <p:pic>
        <p:nvPicPr>
          <p:cNvPr id="40966" name="图片 409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500" y="2794000"/>
            <a:ext cx="2849563" cy="1150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7" name="椭圆 40966"/>
          <p:cNvSpPr/>
          <p:nvPr/>
        </p:nvSpPr>
        <p:spPr>
          <a:xfrm>
            <a:off x="4000500" y="3361532"/>
            <a:ext cx="119063" cy="119063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40968" name="椭圆 40967"/>
          <p:cNvSpPr/>
          <p:nvPr/>
        </p:nvSpPr>
        <p:spPr>
          <a:xfrm>
            <a:off x="4953000" y="3365500"/>
            <a:ext cx="119063" cy="119063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40969" name="直接连接符 40968"/>
          <p:cNvSpPr/>
          <p:nvPr/>
        </p:nvSpPr>
        <p:spPr>
          <a:xfrm rot="-5400000">
            <a:off x="5492750" y="2952750"/>
            <a:ext cx="0" cy="952500"/>
          </a:xfrm>
          <a:prstGeom prst="line">
            <a:avLst/>
          </a:prstGeom>
          <a:ln w="762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0970" name="直接连接符 40969"/>
          <p:cNvSpPr/>
          <p:nvPr/>
        </p:nvSpPr>
        <p:spPr>
          <a:xfrm rot="5400000" flipH="1">
            <a:off x="3524250" y="2952750"/>
            <a:ext cx="0" cy="952500"/>
          </a:xfrm>
          <a:prstGeom prst="line">
            <a:avLst/>
          </a:prstGeom>
          <a:ln w="762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0971" name="文本框 40970"/>
          <p:cNvSpPr txBox="1"/>
          <p:nvPr/>
        </p:nvSpPr>
        <p:spPr>
          <a:xfrm>
            <a:off x="6114521" y="3231886"/>
            <a:ext cx="1632479" cy="6045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335">
                <a:latin typeface="Arial" panose="020B0604020202020204" pitchFamily="34" charset="0"/>
              </a:rPr>
              <a:t>F </a:t>
            </a:r>
            <a:r>
              <a:rPr lang="en-US" altLang="zh-CN" sz="3335" baseline="-25000" dirty="0">
                <a:latin typeface="Arial" panose="020B0604020202020204" pitchFamily="34" charset="0"/>
              </a:rPr>
              <a:t>A</a:t>
            </a:r>
            <a:r>
              <a:rPr lang="zh-CN" altLang="en-US" sz="3335" baseline="-25000" dirty="0">
                <a:latin typeface="Arial" panose="020B0604020202020204" pitchFamily="34" charset="0"/>
              </a:rPr>
              <a:t>拉</a:t>
            </a:r>
            <a:r>
              <a:rPr lang="en-US" altLang="zh-CN" sz="3335" baseline="-25000">
                <a:latin typeface="Arial" panose="020B0604020202020204" pitchFamily="34" charset="0"/>
              </a:rPr>
              <a:t>B</a:t>
            </a:r>
            <a:endParaRPr lang="en-US" altLang="zh-CN" sz="3335" baseline="-25000">
              <a:latin typeface="Arial" panose="020B0604020202020204" pitchFamily="34" charset="0"/>
            </a:endParaRPr>
          </a:p>
        </p:txBody>
      </p:sp>
      <p:sp>
        <p:nvSpPr>
          <p:cNvPr id="40972" name="文本框 40971"/>
          <p:cNvSpPr txBox="1"/>
          <p:nvPr/>
        </p:nvSpPr>
        <p:spPr>
          <a:xfrm>
            <a:off x="1923521" y="3175000"/>
            <a:ext cx="1632479" cy="6045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335">
                <a:latin typeface="Arial" panose="020B0604020202020204" pitchFamily="34" charset="0"/>
              </a:rPr>
              <a:t>F </a:t>
            </a:r>
            <a:r>
              <a:rPr lang="en-US" altLang="zh-CN" sz="3335" baseline="-25000" dirty="0">
                <a:latin typeface="Arial" panose="020B0604020202020204" pitchFamily="34" charset="0"/>
              </a:rPr>
              <a:t>B</a:t>
            </a:r>
            <a:r>
              <a:rPr lang="zh-CN" altLang="en-US" sz="3335" baseline="-25000" dirty="0">
                <a:latin typeface="Arial" panose="020B0604020202020204" pitchFamily="34" charset="0"/>
              </a:rPr>
              <a:t>拉</a:t>
            </a:r>
            <a:r>
              <a:rPr lang="en-US" altLang="zh-CN" sz="3335" baseline="-25000">
                <a:latin typeface="Arial" panose="020B0604020202020204" pitchFamily="34" charset="0"/>
              </a:rPr>
              <a:t>A</a:t>
            </a:r>
            <a:endParaRPr lang="en-US" altLang="zh-CN" sz="3335" baseline="-25000">
              <a:latin typeface="Arial" panose="020B0604020202020204" pitchFamily="34" charset="0"/>
            </a:endParaRPr>
          </a:p>
        </p:txBody>
      </p:sp>
      <p:sp>
        <p:nvSpPr>
          <p:cNvPr id="40973" name="直接连接符 40972"/>
          <p:cNvSpPr/>
          <p:nvPr/>
        </p:nvSpPr>
        <p:spPr>
          <a:xfrm>
            <a:off x="1270000" y="3429000"/>
            <a:ext cx="65405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lgDashDotDot"/>
            <a:headEnd type="none" w="med" len="med"/>
            <a:tailEnd type="none" w="med" len="med"/>
          </a:ln>
        </p:spPr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4" grpId="0"/>
      <p:bldP spid="40965" grpId="0"/>
      <p:bldP spid="40971" grpId="0"/>
      <p:bldP spid="4097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文本框 41985"/>
          <p:cNvSpPr txBox="1"/>
          <p:nvPr/>
        </p:nvSpPr>
        <p:spPr>
          <a:xfrm>
            <a:off x="1397000" y="3619500"/>
            <a:ext cx="1841500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spcBef>
                <a:spcPct val="50000"/>
              </a:spcBef>
            </a:pPr>
            <a:r>
              <a:rPr lang="en-US" altLang="zh-CN" sz="2665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2. </a:t>
            </a:r>
            <a:r>
              <a:rPr lang="zh-CN" altLang="en-US" sz="2665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力</a:t>
            </a:r>
            <a:endParaRPr lang="zh-CN" altLang="en-US" sz="2665" dirty="0">
              <a:solidFill>
                <a:srgbClr val="3333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7" name="文本框 41986"/>
          <p:cNvSpPr txBox="1"/>
          <p:nvPr/>
        </p:nvSpPr>
        <p:spPr>
          <a:xfrm>
            <a:off x="1333500" y="1651000"/>
            <a:ext cx="3810000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665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1. </a:t>
            </a:r>
            <a:r>
              <a:rPr lang="zh-CN" altLang="en-US" sz="2665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力的两个作用效果</a:t>
            </a:r>
            <a:r>
              <a:rPr lang="zh-CN" altLang="en-US" sz="2665" dirty="0">
                <a:solidFill>
                  <a:srgbClr val="3333FF"/>
                </a:solidFill>
                <a:latin typeface="Times New Roman" panose="02020603050405020304" pitchFamily="18" charset="0"/>
              </a:rPr>
              <a:t> </a:t>
            </a:r>
            <a:endParaRPr lang="zh-CN" altLang="en-US" sz="2665">
              <a:solidFill>
                <a:srgbClr val="3333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8" name="文本框 41987"/>
          <p:cNvSpPr txBox="1"/>
          <p:nvPr/>
        </p:nvSpPr>
        <p:spPr>
          <a:xfrm>
            <a:off x="1968500" y="190500"/>
            <a:ext cx="2169583" cy="686594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rgbClr val="000000">
                <a:alpha val="50000"/>
              </a:srgbClr>
            </a:outerShdw>
          </a:effectLst>
        </p:spPr>
        <p:txBody>
          <a:bodyPr/>
          <a:p>
            <a:r>
              <a:rPr lang="zh-CN" altLang="en-US" sz="45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小 结</a:t>
            </a:r>
            <a:endParaRPr lang="zh-CN" altLang="en-US" sz="45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pic>
        <p:nvPicPr>
          <p:cNvPr id="41989" name="图片 41988" descr="ni_png_03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190500"/>
            <a:ext cx="76200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990" name="文本框 41989"/>
          <p:cNvSpPr txBox="1"/>
          <p:nvPr/>
        </p:nvSpPr>
        <p:spPr>
          <a:xfrm>
            <a:off x="4762500" y="1079500"/>
            <a:ext cx="3000375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latin typeface="Tahoma" panose="020B0604030504040204" pitchFamily="34" charset="0"/>
                <a:ea typeface="楷体_GB2312" pitchFamily="49" charset="-122"/>
              </a:rPr>
              <a:t>物体发生形变</a:t>
            </a:r>
            <a:endParaRPr lang="zh-CN" altLang="en-US" sz="2335" b="1" dirty="0">
              <a:latin typeface="Tahoma" panose="020B0604030504040204" pitchFamily="34" charset="0"/>
              <a:ea typeface="楷体_GB2312" pitchFamily="49" charset="-122"/>
            </a:endParaRPr>
          </a:p>
        </p:txBody>
      </p:sp>
      <p:sp>
        <p:nvSpPr>
          <p:cNvPr id="41991" name="文本框 41990"/>
          <p:cNvSpPr txBox="1"/>
          <p:nvPr/>
        </p:nvSpPr>
        <p:spPr>
          <a:xfrm>
            <a:off x="4699000" y="2286000"/>
            <a:ext cx="33893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latin typeface="Tahoma" panose="020B0604030504040204" pitchFamily="34" charset="0"/>
                <a:ea typeface="楷体_GB2312" pitchFamily="49" charset="-122"/>
              </a:rPr>
              <a:t>物体的运动状态改变</a:t>
            </a:r>
            <a:endParaRPr lang="zh-CN" altLang="en-US" sz="2335" b="1" dirty="0">
              <a:latin typeface="Tahoma" panose="020B0604030504040204" pitchFamily="34" charset="0"/>
              <a:ea typeface="楷体_GB2312" pitchFamily="49" charset="-122"/>
            </a:endParaRPr>
          </a:p>
        </p:txBody>
      </p:sp>
      <p:sp>
        <p:nvSpPr>
          <p:cNvPr id="41992" name="左大括号 41991"/>
          <p:cNvSpPr/>
          <p:nvPr/>
        </p:nvSpPr>
        <p:spPr>
          <a:xfrm>
            <a:off x="4508500" y="1270000"/>
            <a:ext cx="230188" cy="1136386"/>
          </a:xfrm>
          <a:prstGeom prst="leftBrace">
            <a:avLst>
              <a:gd name="adj1" fmla="val 41139"/>
              <a:gd name="adj2" fmla="val 50000"/>
            </a:avLst>
          </a:prstGeom>
          <a:noFill/>
          <a:ln w="38100" cap="flat" cmpd="sng">
            <a:solidFill>
              <a:srgbClr val="8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41993" name="矩形 41992"/>
          <p:cNvSpPr/>
          <p:nvPr/>
        </p:nvSpPr>
        <p:spPr>
          <a:xfrm>
            <a:off x="2603500" y="4762500"/>
            <a:ext cx="4191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FF3399"/>
                </a:solidFill>
                <a:latin typeface="Tahoma" panose="020B0604030504040204" pitchFamily="34" charset="0"/>
                <a:ea typeface="仿宋_GB2312" pitchFamily="49" charset="-122"/>
              </a:rPr>
              <a:t>物体间力的作用是相互的</a:t>
            </a:r>
            <a:endParaRPr lang="zh-CN" altLang="en-US" sz="2335" b="1" dirty="0">
              <a:solidFill>
                <a:srgbClr val="FF3399"/>
              </a:solidFill>
              <a:latin typeface="Tahoma" panose="020B0604030504040204" pitchFamily="34" charset="0"/>
              <a:ea typeface="仿宋_GB2312" pitchFamily="49" charset="-122"/>
            </a:endParaRPr>
          </a:p>
        </p:txBody>
      </p:sp>
      <p:sp>
        <p:nvSpPr>
          <p:cNvPr id="41994" name="左大括号 41993"/>
          <p:cNvSpPr/>
          <p:nvPr/>
        </p:nvSpPr>
        <p:spPr>
          <a:xfrm>
            <a:off x="2349500" y="2857500"/>
            <a:ext cx="254000" cy="2159000"/>
          </a:xfrm>
          <a:prstGeom prst="leftBrace">
            <a:avLst>
              <a:gd name="adj1" fmla="val 70833"/>
              <a:gd name="adj2" fmla="val 50000"/>
            </a:avLst>
          </a:prstGeom>
          <a:noFill/>
          <a:ln w="38100" cap="flat" cmpd="sng">
            <a:solidFill>
              <a:srgbClr val="8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41995" name="文本框 41994"/>
          <p:cNvSpPr txBox="1"/>
          <p:nvPr/>
        </p:nvSpPr>
        <p:spPr>
          <a:xfrm>
            <a:off x="4318000" y="2730500"/>
            <a:ext cx="3937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latin typeface="Tahoma" panose="020B0604030504040204" pitchFamily="34" charset="0"/>
                <a:ea typeface="楷体_GB2312" pitchFamily="49" charset="-122"/>
              </a:rPr>
              <a:t>大小、方向、 作用点</a:t>
            </a:r>
            <a:endParaRPr lang="zh-CN" altLang="en-US" sz="2335" b="1">
              <a:latin typeface="Tahoma" panose="020B0604030504040204" pitchFamily="34" charset="0"/>
              <a:ea typeface="楷体_GB2312" pitchFamily="49" charset="-122"/>
            </a:endParaRPr>
          </a:p>
        </p:txBody>
      </p:sp>
      <p:sp>
        <p:nvSpPr>
          <p:cNvPr id="41996" name="文本框 41995"/>
          <p:cNvSpPr txBox="1"/>
          <p:nvPr/>
        </p:nvSpPr>
        <p:spPr>
          <a:xfrm>
            <a:off x="3492500" y="3365500"/>
            <a:ext cx="4191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latin typeface="Times New Roman" panose="02020603050405020304" pitchFamily="18" charset="0"/>
                <a:ea typeface="楷体_GB2312" pitchFamily="49" charset="-122"/>
              </a:rPr>
              <a:t>牛顿，简称牛，符号为 </a:t>
            </a:r>
            <a:r>
              <a:rPr lang="en-US" altLang="zh-CN" sz="2335" b="1"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endParaRPr lang="en-US" altLang="zh-CN" sz="2335" b="1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1997" name="矩形 41996"/>
          <p:cNvSpPr/>
          <p:nvPr/>
        </p:nvSpPr>
        <p:spPr>
          <a:xfrm>
            <a:off x="2540000" y="2730500"/>
            <a:ext cx="2159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FF3399"/>
                </a:solidFill>
                <a:latin typeface="Tahoma" panose="020B0604030504040204" pitchFamily="34" charset="0"/>
                <a:ea typeface="仿宋_GB2312" pitchFamily="49" charset="-122"/>
              </a:rPr>
              <a:t>力的三要素：</a:t>
            </a:r>
            <a:endParaRPr lang="zh-CN" altLang="en-US" sz="2335" b="1" dirty="0">
              <a:solidFill>
                <a:srgbClr val="FF3399"/>
              </a:solidFill>
              <a:latin typeface="Tahoma" panose="020B0604030504040204" pitchFamily="34" charset="0"/>
              <a:ea typeface="仿宋_GB2312" pitchFamily="49" charset="-122"/>
            </a:endParaRPr>
          </a:p>
        </p:txBody>
      </p:sp>
      <p:sp>
        <p:nvSpPr>
          <p:cNvPr id="41998" name="矩形 41997"/>
          <p:cNvSpPr/>
          <p:nvPr/>
        </p:nvSpPr>
        <p:spPr>
          <a:xfrm>
            <a:off x="2540000" y="3365500"/>
            <a:ext cx="2159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FF3399"/>
                </a:solidFill>
                <a:latin typeface="Tahoma" panose="020B0604030504040204" pitchFamily="34" charset="0"/>
                <a:ea typeface="仿宋_GB2312" pitchFamily="49" charset="-122"/>
              </a:rPr>
              <a:t>单位：</a:t>
            </a:r>
            <a:endParaRPr lang="zh-CN" altLang="en-US" sz="2335" b="1" dirty="0">
              <a:solidFill>
                <a:srgbClr val="FF3399"/>
              </a:solidFill>
              <a:latin typeface="Tahoma" panose="020B0604030504040204" pitchFamily="34" charset="0"/>
              <a:ea typeface="仿宋_GB2312" pitchFamily="49" charset="-122"/>
            </a:endParaRPr>
          </a:p>
        </p:txBody>
      </p:sp>
      <p:sp>
        <p:nvSpPr>
          <p:cNvPr id="41999" name="矩形 41998"/>
          <p:cNvSpPr/>
          <p:nvPr/>
        </p:nvSpPr>
        <p:spPr>
          <a:xfrm>
            <a:off x="3492500" y="4064000"/>
            <a:ext cx="40005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latin typeface="Tahoma" panose="020B0604030504040204" pitchFamily="34" charset="0"/>
                <a:ea typeface="楷体_GB2312" pitchFamily="49" charset="-122"/>
              </a:rPr>
              <a:t>力是物体对物体的作用</a:t>
            </a:r>
            <a:endParaRPr lang="zh-CN" altLang="en-US" sz="2335" b="1">
              <a:latin typeface="Tahoma" panose="020B0604030504040204" pitchFamily="34" charset="0"/>
              <a:ea typeface="楷体_GB2312" pitchFamily="49" charset="-122"/>
            </a:endParaRPr>
          </a:p>
        </p:txBody>
      </p:sp>
      <p:sp>
        <p:nvSpPr>
          <p:cNvPr id="42000" name="矩形 41999"/>
          <p:cNvSpPr/>
          <p:nvPr/>
        </p:nvSpPr>
        <p:spPr>
          <a:xfrm>
            <a:off x="2603500" y="4064000"/>
            <a:ext cx="2159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FF3399"/>
                </a:solidFill>
                <a:latin typeface="Tahoma" panose="020B0604030504040204" pitchFamily="34" charset="0"/>
                <a:ea typeface="仿宋_GB2312" pitchFamily="49" charset="-122"/>
              </a:rPr>
              <a:t>概念：</a:t>
            </a:r>
            <a:endParaRPr lang="zh-CN" altLang="en-US" sz="2335" b="1" dirty="0">
              <a:solidFill>
                <a:srgbClr val="FF3399"/>
              </a:solidFill>
              <a:latin typeface="Tahoma" panose="020B0604030504040204" pitchFamily="34" charset="0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/>
      <p:bldP spid="41990" grpId="0"/>
      <p:bldP spid="41991" grpId="0"/>
      <p:bldP spid="41993" grpId="0"/>
      <p:bldP spid="41995" grpId="0"/>
      <p:bldP spid="41996" grpId="0"/>
      <p:bldP spid="41997" grpId="0"/>
      <p:bldP spid="41998" grpId="0"/>
      <p:bldP spid="41999" grpId="0"/>
      <p:bldP spid="4200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3010" name="图片 43009" descr="ni_png_03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90500"/>
            <a:ext cx="825500" cy="825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1" name="文本框 43010"/>
          <p:cNvSpPr txBox="1"/>
          <p:nvPr/>
        </p:nvSpPr>
        <p:spPr>
          <a:xfrm>
            <a:off x="3111500" y="254000"/>
            <a:ext cx="2741083" cy="686594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rgbClr val="000000">
                <a:alpha val="50000"/>
              </a:srgbClr>
            </a:outerShdw>
          </a:effectLst>
        </p:spPr>
        <p:txBody>
          <a:bodyPr/>
          <a:p>
            <a:pPr algn="ctr"/>
            <a:r>
              <a:rPr lang="zh-CN" altLang="en-US" sz="45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巩固练习</a:t>
            </a:r>
            <a:endParaRPr lang="zh-CN" altLang="en-US" sz="45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3012" name="矩形 43011"/>
          <p:cNvSpPr/>
          <p:nvPr/>
        </p:nvSpPr>
        <p:spPr>
          <a:xfrm>
            <a:off x="1206500" y="1218407"/>
            <a:ext cx="7175500" cy="1889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 dirty="0">
                <a:latin typeface="Times New Roman" panose="02020603050405020304" pitchFamily="18" charset="0"/>
              </a:rPr>
              <a:t>        1. </a:t>
            </a:r>
            <a:r>
              <a:rPr lang="zh-CN" altLang="en-US" sz="2335" b="1" dirty="0">
                <a:latin typeface="Times New Roman" panose="02020603050405020304" pitchFamily="18" charset="0"/>
              </a:rPr>
              <a:t>运动员用网拍击球时，球和网拍都变了形，这表明两点：一是</a:t>
            </a:r>
            <a:r>
              <a:rPr lang="en-US" altLang="zh-CN" sz="2335" b="1" dirty="0">
                <a:latin typeface="Times New Roman" panose="02020603050405020304" pitchFamily="18" charset="0"/>
              </a:rPr>
              <a:t>______________________________</a:t>
            </a:r>
            <a:r>
              <a:rPr lang="zh-CN" altLang="en-US" sz="2335" b="1" dirty="0">
                <a:latin typeface="Times New Roman" panose="02020603050405020304" pitchFamily="18" charset="0"/>
              </a:rPr>
              <a:t>；二是</a:t>
            </a:r>
            <a:r>
              <a:rPr lang="en-US" altLang="zh-CN" sz="2335" b="1" dirty="0">
                <a:latin typeface="Times New Roman" panose="02020603050405020304" pitchFamily="18" charset="0"/>
              </a:rPr>
              <a:t>________________________________________</a:t>
            </a:r>
            <a:r>
              <a:rPr lang="zh-CN" altLang="en-US" sz="2335" b="1" dirty="0">
                <a:latin typeface="Times New Roman" panose="02020603050405020304" pitchFamily="18" charset="0"/>
              </a:rPr>
              <a:t>。此外，网拍击球过程中，球的运动方向和速度发生变化，表明力还使物体的</a:t>
            </a:r>
            <a:r>
              <a:rPr lang="en-US" altLang="zh-CN" sz="2335" b="1" dirty="0">
                <a:latin typeface="Times New Roman" panose="02020603050405020304" pitchFamily="18" charset="0"/>
              </a:rPr>
              <a:t>_________________</a:t>
            </a:r>
            <a:r>
              <a:rPr lang="zh-CN" altLang="en-US" sz="2335" b="1" dirty="0">
                <a:latin typeface="Times New Roman" panose="02020603050405020304" pitchFamily="18" charset="0"/>
              </a:rPr>
              <a:t>发生改变。</a:t>
            </a:r>
            <a:endParaRPr lang="zh-CN" altLang="en-US" sz="2335" b="1" dirty="0">
              <a:latin typeface="Times New Roman" panose="02020603050405020304" pitchFamily="18" charset="0"/>
            </a:endParaRPr>
          </a:p>
        </p:txBody>
      </p:sp>
      <p:sp>
        <p:nvSpPr>
          <p:cNvPr id="43013" name="文本框 43012"/>
          <p:cNvSpPr txBox="1"/>
          <p:nvPr/>
        </p:nvSpPr>
        <p:spPr>
          <a:xfrm>
            <a:off x="3683000" y="1524000"/>
            <a:ext cx="3937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FF3300"/>
                </a:solidFill>
                <a:latin typeface="Arial" panose="020B0604020202020204" pitchFamily="34" charset="0"/>
                <a:ea typeface="楷体_GB2312" pitchFamily="49" charset="-122"/>
              </a:rPr>
              <a:t>力可以使物体发生形变</a:t>
            </a:r>
            <a:endParaRPr lang="zh-CN" altLang="en-US" sz="2335" b="1" dirty="0">
              <a:solidFill>
                <a:srgbClr val="FF33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3014" name="文本框 43013"/>
          <p:cNvSpPr txBox="1"/>
          <p:nvPr/>
        </p:nvSpPr>
        <p:spPr>
          <a:xfrm>
            <a:off x="2349500" y="1905000"/>
            <a:ext cx="50165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FF3300"/>
                </a:solidFill>
                <a:latin typeface="Arial" panose="020B0604020202020204" pitchFamily="34" charset="0"/>
                <a:ea typeface="楷体_GB2312" pitchFamily="49" charset="-122"/>
              </a:rPr>
              <a:t>物体间力的作用是相互的</a:t>
            </a:r>
            <a:endParaRPr lang="zh-CN" altLang="en-US" sz="2335" b="1" dirty="0">
              <a:solidFill>
                <a:srgbClr val="FF33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3015" name="文本框 43014"/>
          <p:cNvSpPr txBox="1"/>
          <p:nvPr/>
        </p:nvSpPr>
        <p:spPr>
          <a:xfrm>
            <a:off x="4445000" y="2603500"/>
            <a:ext cx="32385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FF3300"/>
                </a:solidFill>
                <a:latin typeface="Arial" panose="020B0604020202020204" pitchFamily="34" charset="0"/>
                <a:ea typeface="楷体_GB2312" pitchFamily="49" charset="-122"/>
              </a:rPr>
              <a:t>运动状态</a:t>
            </a:r>
            <a:endParaRPr lang="zh-CN" altLang="en-US" sz="2335" b="1" dirty="0">
              <a:solidFill>
                <a:srgbClr val="FF33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pic>
        <p:nvPicPr>
          <p:cNvPr id="43016" name="图片 43015" descr="12 4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111500"/>
            <a:ext cx="3175000" cy="227144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/>
      <p:bldP spid="43014" grpId="0"/>
      <p:bldP spid="430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4034" name="图片 440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3000" y="3810000"/>
            <a:ext cx="4889500" cy="15954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035" name="矩形 44034"/>
          <p:cNvSpPr/>
          <p:nvPr/>
        </p:nvSpPr>
        <p:spPr>
          <a:xfrm>
            <a:off x="1143000" y="952500"/>
            <a:ext cx="7048500" cy="2968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 dirty="0">
                <a:latin typeface="Times New Roman" panose="02020603050405020304" pitchFamily="18" charset="0"/>
              </a:rPr>
              <a:t>        2. </a:t>
            </a:r>
            <a:r>
              <a:rPr lang="zh-CN" altLang="en-US" sz="2335" b="1" dirty="0">
                <a:latin typeface="Times New Roman" panose="02020603050405020304" pitchFamily="18" charset="0"/>
              </a:rPr>
              <a:t>如图，钢条下端固定。现分别用不同的力去推它，发生 </a:t>
            </a:r>
            <a:r>
              <a:rPr lang="en-US" altLang="zh-CN" sz="2335" b="1" dirty="0">
                <a:latin typeface="Times New Roman" panose="02020603050405020304" pitchFamily="18" charset="0"/>
              </a:rPr>
              <a:t>A</a:t>
            </a:r>
            <a:r>
              <a:rPr lang="zh-CN" altLang="en-US" sz="2335" b="1" dirty="0">
                <a:latin typeface="Times New Roman" panose="02020603050405020304" pitchFamily="18" charset="0"/>
              </a:rPr>
              <a:t>、</a:t>
            </a:r>
            <a:r>
              <a:rPr lang="en-US" altLang="zh-CN" sz="2335" b="1" dirty="0">
                <a:latin typeface="Times New Roman" panose="02020603050405020304" pitchFamily="18" charset="0"/>
              </a:rPr>
              <a:t>B</a:t>
            </a:r>
            <a:r>
              <a:rPr lang="zh-CN" altLang="en-US" sz="2335" b="1" dirty="0">
                <a:latin typeface="Times New Roman" panose="02020603050405020304" pitchFamily="18" charset="0"/>
              </a:rPr>
              <a:t>、</a:t>
            </a:r>
            <a:r>
              <a:rPr lang="en-US" altLang="zh-CN" sz="2335" b="1" dirty="0">
                <a:latin typeface="Times New Roman" panose="02020603050405020304" pitchFamily="18" charset="0"/>
              </a:rPr>
              <a:t>C</a:t>
            </a:r>
            <a:r>
              <a:rPr lang="zh-CN" altLang="en-US" sz="2335" b="1" dirty="0">
                <a:latin typeface="Times New Roman" panose="02020603050405020304" pitchFamily="18" charset="0"/>
              </a:rPr>
              <a:t>、</a:t>
            </a:r>
            <a:r>
              <a:rPr lang="en-US" altLang="zh-CN" sz="2335" b="1" dirty="0">
                <a:latin typeface="Times New Roman" panose="02020603050405020304" pitchFamily="18" charset="0"/>
              </a:rPr>
              <a:t>D </a:t>
            </a:r>
            <a:r>
              <a:rPr lang="zh-CN" altLang="en-US" sz="2335" b="1" dirty="0">
                <a:latin typeface="Times New Roman" panose="02020603050405020304" pitchFamily="18" charset="0"/>
              </a:rPr>
              <a:t>四种形变，</a:t>
            </a:r>
            <a:r>
              <a:rPr lang="en-US" altLang="zh-CN" sz="2335" b="1">
                <a:latin typeface="Times New Roman" panose="02020603050405020304" pitchFamily="18" charset="0"/>
              </a:rPr>
              <a:t>F</a:t>
            </a:r>
            <a:r>
              <a:rPr lang="en-US" altLang="zh-CN" sz="2335" b="1" baseline="-25000">
                <a:latin typeface="Times New Roman" panose="02020603050405020304" pitchFamily="18" charset="0"/>
              </a:rPr>
              <a:t>1</a:t>
            </a:r>
            <a:r>
              <a:rPr lang="en-US" altLang="zh-CN" sz="2335" b="1">
                <a:latin typeface="Times New Roman" panose="02020603050405020304" pitchFamily="18" charset="0"/>
              </a:rPr>
              <a:t>=F</a:t>
            </a:r>
            <a:r>
              <a:rPr lang="en-US" altLang="zh-CN" sz="2335" b="1" baseline="-25000">
                <a:latin typeface="Times New Roman" panose="02020603050405020304" pitchFamily="18" charset="0"/>
              </a:rPr>
              <a:t>2</a:t>
            </a:r>
            <a:r>
              <a:rPr lang="en-US" altLang="zh-CN" sz="2335" b="1">
                <a:latin typeface="Times New Roman" panose="02020603050405020304" pitchFamily="18" charset="0"/>
              </a:rPr>
              <a:t>=F</a:t>
            </a:r>
            <a:r>
              <a:rPr lang="en-US" altLang="zh-CN" sz="2335" b="1" baseline="-25000">
                <a:latin typeface="Times New Roman" panose="02020603050405020304" pitchFamily="18" charset="0"/>
              </a:rPr>
              <a:t>3</a:t>
            </a:r>
            <a:r>
              <a:rPr lang="en-US" altLang="zh-CN" sz="2335" b="1">
                <a:latin typeface="Times New Roman" panose="02020603050405020304" pitchFamily="18" charset="0"/>
              </a:rPr>
              <a:t>&gt;F</a:t>
            </a:r>
            <a:r>
              <a:rPr lang="en-US" altLang="zh-CN" sz="2335" b="1" baseline="-25000">
                <a:latin typeface="Times New Roman" panose="02020603050405020304" pitchFamily="18" charset="0"/>
              </a:rPr>
              <a:t>4</a:t>
            </a:r>
            <a:r>
              <a:rPr lang="zh-CN" altLang="en-US" sz="2335" b="1" dirty="0">
                <a:latin typeface="Times New Roman" panose="02020603050405020304" pitchFamily="18" charset="0"/>
              </a:rPr>
              <a:t>，则</a:t>
            </a:r>
            <a:endParaRPr lang="zh-CN" altLang="en-US" sz="2335" b="1" dirty="0">
              <a:latin typeface="Times New Roman" panose="02020603050405020304" pitchFamily="18" charset="0"/>
            </a:endParaRPr>
          </a:p>
          <a:p>
            <a:r>
              <a:rPr lang="zh-CN" altLang="en-US" sz="2335" b="1" dirty="0">
                <a:latin typeface="Times New Roman" panose="02020603050405020304" pitchFamily="18" charset="0"/>
              </a:rPr>
              <a:t>（</a:t>
            </a:r>
            <a:r>
              <a:rPr lang="en-US" altLang="zh-CN" sz="2335" b="1" dirty="0">
                <a:latin typeface="Times New Roman" panose="02020603050405020304" pitchFamily="18" charset="0"/>
              </a:rPr>
              <a:t>1</a:t>
            </a:r>
            <a:r>
              <a:rPr lang="zh-CN" altLang="en-US" sz="2335" b="1" dirty="0">
                <a:latin typeface="Times New Roman" panose="02020603050405020304" pitchFamily="18" charset="0"/>
              </a:rPr>
              <a:t>）能说明力的作用效果跟力的大小有关的图是</a:t>
            </a:r>
            <a:r>
              <a:rPr lang="en-US" altLang="zh-CN" sz="2335" b="1" dirty="0">
                <a:latin typeface="Times New Roman" panose="02020603050405020304" pitchFamily="18" charset="0"/>
              </a:rPr>
              <a:t>____</a:t>
            </a:r>
            <a:r>
              <a:rPr lang="zh-CN" altLang="en-US" sz="2335" b="1" dirty="0">
                <a:latin typeface="Times New Roman" panose="02020603050405020304" pitchFamily="18" charset="0"/>
              </a:rPr>
              <a:t>和</a:t>
            </a:r>
            <a:r>
              <a:rPr lang="en-US" altLang="zh-CN" sz="2335" b="1" dirty="0">
                <a:latin typeface="Times New Roman" panose="02020603050405020304" pitchFamily="18" charset="0"/>
              </a:rPr>
              <a:t>_____</a:t>
            </a:r>
            <a:r>
              <a:rPr lang="zh-CN" altLang="en-US" sz="2335" b="1" dirty="0">
                <a:latin typeface="Times New Roman" panose="02020603050405020304" pitchFamily="18" charset="0"/>
              </a:rPr>
              <a:t>。</a:t>
            </a:r>
            <a:endParaRPr lang="zh-CN" altLang="en-US" sz="2335" b="1" dirty="0">
              <a:latin typeface="Times New Roman" panose="02020603050405020304" pitchFamily="18" charset="0"/>
            </a:endParaRPr>
          </a:p>
          <a:p>
            <a:r>
              <a:rPr lang="zh-CN" altLang="en-US" sz="2335" b="1" dirty="0">
                <a:latin typeface="Times New Roman" panose="02020603050405020304" pitchFamily="18" charset="0"/>
              </a:rPr>
              <a:t>（</a:t>
            </a:r>
            <a:r>
              <a:rPr lang="en-US" altLang="zh-CN" sz="2335" b="1" dirty="0">
                <a:latin typeface="Times New Roman" panose="02020603050405020304" pitchFamily="18" charset="0"/>
              </a:rPr>
              <a:t>2</a:t>
            </a:r>
            <a:r>
              <a:rPr lang="zh-CN" altLang="en-US" sz="2335" b="1" dirty="0">
                <a:latin typeface="Times New Roman" panose="02020603050405020304" pitchFamily="18" charset="0"/>
              </a:rPr>
              <a:t>）能说明力的作用效果跟力的作用点有关的图是</a:t>
            </a:r>
            <a:r>
              <a:rPr lang="en-US" altLang="zh-CN" sz="2335" b="1" dirty="0">
                <a:latin typeface="Times New Roman" panose="02020603050405020304" pitchFamily="18" charset="0"/>
              </a:rPr>
              <a:t>_____</a:t>
            </a:r>
            <a:r>
              <a:rPr lang="zh-CN" altLang="en-US" sz="2335" b="1" dirty="0">
                <a:latin typeface="Times New Roman" panose="02020603050405020304" pitchFamily="18" charset="0"/>
              </a:rPr>
              <a:t>和</a:t>
            </a:r>
            <a:r>
              <a:rPr lang="en-US" altLang="zh-CN" sz="2335" b="1" dirty="0">
                <a:latin typeface="Times New Roman" panose="02020603050405020304" pitchFamily="18" charset="0"/>
              </a:rPr>
              <a:t>_____</a:t>
            </a:r>
            <a:r>
              <a:rPr lang="zh-CN" altLang="en-US" sz="2335" b="1" dirty="0">
                <a:latin typeface="Times New Roman" panose="02020603050405020304" pitchFamily="18" charset="0"/>
              </a:rPr>
              <a:t>。</a:t>
            </a:r>
            <a:endParaRPr lang="zh-CN" altLang="en-US" sz="2335" b="1" dirty="0">
              <a:latin typeface="Times New Roman" panose="02020603050405020304" pitchFamily="18" charset="0"/>
            </a:endParaRPr>
          </a:p>
          <a:p>
            <a:r>
              <a:rPr lang="zh-CN" altLang="en-US" sz="2335" b="1" dirty="0">
                <a:latin typeface="Times New Roman" panose="02020603050405020304" pitchFamily="18" charset="0"/>
              </a:rPr>
              <a:t>（</a:t>
            </a:r>
            <a:r>
              <a:rPr lang="en-US" altLang="zh-CN" sz="2335" b="1" dirty="0">
                <a:latin typeface="Times New Roman" panose="02020603050405020304" pitchFamily="18" charset="0"/>
              </a:rPr>
              <a:t>3</a:t>
            </a:r>
            <a:r>
              <a:rPr lang="zh-CN" altLang="en-US" sz="2335" b="1" dirty="0">
                <a:latin typeface="Times New Roman" panose="02020603050405020304" pitchFamily="18" charset="0"/>
              </a:rPr>
              <a:t>）能说明力的作用效果跟力的方向有关的图是</a:t>
            </a:r>
            <a:r>
              <a:rPr lang="en-US" altLang="zh-CN" sz="2335" b="1" dirty="0">
                <a:latin typeface="Times New Roman" panose="02020603050405020304" pitchFamily="18" charset="0"/>
              </a:rPr>
              <a:t>____</a:t>
            </a:r>
            <a:r>
              <a:rPr lang="zh-CN" altLang="en-US" sz="2335" b="1" dirty="0">
                <a:latin typeface="Times New Roman" panose="02020603050405020304" pitchFamily="18" charset="0"/>
              </a:rPr>
              <a:t>和</a:t>
            </a:r>
            <a:r>
              <a:rPr lang="en-US" altLang="zh-CN" sz="2335" b="1" dirty="0">
                <a:latin typeface="Times New Roman" panose="02020603050405020304" pitchFamily="18" charset="0"/>
              </a:rPr>
              <a:t>_____</a:t>
            </a:r>
            <a:r>
              <a:rPr lang="zh-CN" altLang="en-US" sz="2335" b="1" dirty="0">
                <a:latin typeface="Times New Roman" panose="02020603050405020304" pitchFamily="18" charset="0"/>
              </a:rPr>
              <a:t>。</a:t>
            </a:r>
            <a:endParaRPr lang="zh-CN" altLang="en-US" sz="2335" b="1" dirty="0">
              <a:latin typeface="Times New Roman" panose="02020603050405020304" pitchFamily="18" charset="0"/>
            </a:endParaRPr>
          </a:p>
        </p:txBody>
      </p:sp>
      <p:sp>
        <p:nvSpPr>
          <p:cNvPr id="44036" name="文本框 44035"/>
          <p:cNvSpPr txBox="1"/>
          <p:nvPr/>
        </p:nvSpPr>
        <p:spPr>
          <a:xfrm>
            <a:off x="1397000" y="1968500"/>
            <a:ext cx="711729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endParaRPr lang="en-US" altLang="zh-CN" sz="2335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7" name="矩形 44036"/>
          <p:cNvSpPr/>
          <p:nvPr/>
        </p:nvSpPr>
        <p:spPr>
          <a:xfrm>
            <a:off x="2349500" y="1968500"/>
            <a:ext cx="711729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>
                <a:solidFill>
                  <a:srgbClr val="FF3300"/>
                </a:solidFill>
                <a:latin typeface="Times New Roman" panose="02020603050405020304" pitchFamily="18" charset="0"/>
              </a:rPr>
              <a:t>D</a:t>
            </a:r>
            <a:endParaRPr lang="en-US" altLang="zh-CN" sz="2335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8" name="文本框 44037"/>
          <p:cNvSpPr txBox="1"/>
          <p:nvPr/>
        </p:nvSpPr>
        <p:spPr>
          <a:xfrm>
            <a:off x="1333500" y="2730500"/>
            <a:ext cx="711729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endParaRPr lang="en-US" altLang="zh-CN" sz="2335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9" name="矩形 44038"/>
          <p:cNvSpPr/>
          <p:nvPr/>
        </p:nvSpPr>
        <p:spPr>
          <a:xfrm>
            <a:off x="2286000" y="2730500"/>
            <a:ext cx="711729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>
                <a:solidFill>
                  <a:srgbClr val="FF3300"/>
                </a:solidFill>
                <a:latin typeface="Times New Roman" panose="02020603050405020304" pitchFamily="18" charset="0"/>
              </a:rPr>
              <a:t>C</a:t>
            </a:r>
            <a:endParaRPr lang="en-US" altLang="zh-CN" sz="2335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40" name="文本框 44039"/>
          <p:cNvSpPr txBox="1"/>
          <p:nvPr/>
        </p:nvSpPr>
        <p:spPr>
          <a:xfrm>
            <a:off x="1270000" y="3365500"/>
            <a:ext cx="711729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endParaRPr lang="en-US" altLang="zh-CN" sz="2335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41" name="矩形 44040"/>
          <p:cNvSpPr/>
          <p:nvPr/>
        </p:nvSpPr>
        <p:spPr>
          <a:xfrm>
            <a:off x="2222500" y="3365500"/>
            <a:ext cx="711729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>
                <a:solidFill>
                  <a:srgbClr val="FF3300"/>
                </a:solidFill>
                <a:latin typeface="Times New Roman" panose="02020603050405020304" pitchFamily="18" charset="0"/>
              </a:rPr>
              <a:t>B</a:t>
            </a:r>
            <a:endParaRPr lang="en-US" altLang="zh-CN" sz="2335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  <p:bldP spid="44036" grpId="0"/>
      <p:bldP spid="44037" grpId="0"/>
      <p:bldP spid="44038" grpId="0"/>
      <p:bldP spid="44039" grpId="0"/>
      <p:bldP spid="44040" grpId="0"/>
      <p:bldP spid="4404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矩形 45057"/>
          <p:cNvSpPr/>
          <p:nvPr/>
        </p:nvSpPr>
        <p:spPr>
          <a:xfrm>
            <a:off x="1143000" y="1270000"/>
            <a:ext cx="6985000" cy="2968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 dirty="0">
                <a:latin typeface="Times New Roman" panose="02020603050405020304" pitchFamily="18" charset="0"/>
              </a:rPr>
              <a:t>        3. </a:t>
            </a:r>
            <a:r>
              <a:rPr lang="zh-CN" altLang="en-US" sz="2335" b="1" dirty="0">
                <a:latin typeface="Times New Roman" panose="02020603050405020304" pitchFamily="18" charset="0"/>
              </a:rPr>
              <a:t>力是</a:t>
            </a:r>
            <a:r>
              <a:rPr lang="en-US" altLang="zh-CN" sz="2335" b="1" dirty="0">
                <a:latin typeface="Times New Roman" panose="02020603050405020304" pitchFamily="18" charset="0"/>
              </a:rPr>
              <a:t>_______________________</a:t>
            </a:r>
            <a:r>
              <a:rPr lang="zh-CN" altLang="en-US" sz="2335" b="1" dirty="0">
                <a:latin typeface="Times New Roman" panose="02020603050405020304" pitchFamily="18" charset="0"/>
              </a:rPr>
              <a:t>。孤立的一个物体不会出现力的作用，且受力物体存在时，一定有</a:t>
            </a:r>
            <a:r>
              <a:rPr lang="en-US" altLang="zh-CN" sz="2335" b="1" dirty="0">
                <a:latin typeface="Times New Roman" panose="02020603050405020304" pitchFamily="18" charset="0"/>
              </a:rPr>
              <a:t>___________</a:t>
            </a:r>
            <a:r>
              <a:rPr lang="zh-CN" altLang="en-US" sz="2335" b="1" dirty="0">
                <a:latin typeface="Times New Roman" panose="02020603050405020304" pitchFamily="18" charset="0"/>
              </a:rPr>
              <a:t>存在。</a:t>
            </a:r>
            <a:endParaRPr lang="zh-CN" altLang="en-US" sz="2335" b="1" dirty="0">
              <a:latin typeface="Times New Roman" panose="02020603050405020304" pitchFamily="18" charset="0"/>
            </a:endParaRPr>
          </a:p>
          <a:p>
            <a:r>
              <a:rPr lang="zh-CN" altLang="en-US" sz="2335" b="1" dirty="0">
                <a:latin typeface="Times New Roman" panose="02020603050405020304" pitchFamily="18" charset="0"/>
              </a:rPr>
              <a:t>        </a:t>
            </a:r>
            <a:r>
              <a:rPr lang="en-US" altLang="zh-CN" sz="2335" b="1" dirty="0">
                <a:latin typeface="Times New Roman" panose="02020603050405020304" pitchFamily="18" charset="0"/>
              </a:rPr>
              <a:t>4. </a:t>
            </a:r>
            <a:r>
              <a:rPr lang="zh-CN" altLang="en-US" sz="2335" b="1" dirty="0">
                <a:latin typeface="Times New Roman" panose="02020603050405020304" pitchFamily="18" charset="0"/>
              </a:rPr>
              <a:t>物体间力的作用是相互的。当甲、乙两个物体之间产生力时，甲对乙物体有作用力的同时，乙对甲物体也有力的作用，这一对力互称为</a:t>
            </a:r>
            <a:r>
              <a:rPr lang="en-US" altLang="zh-CN" sz="2335" b="1" dirty="0">
                <a:latin typeface="Times New Roman" panose="02020603050405020304" pitchFamily="18" charset="0"/>
              </a:rPr>
              <a:t>____________________</a:t>
            </a:r>
            <a:r>
              <a:rPr lang="zh-CN" altLang="en-US" sz="2335" b="1" dirty="0">
                <a:latin typeface="Times New Roman" panose="02020603050405020304" pitchFamily="18" charset="0"/>
              </a:rPr>
              <a:t>，且大小相等，方向相反，作用在同一条直线上。</a:t>
            </a:r>
            <a:endParaRPr lang="zh-CN" altLang="en-US" sz="2335" b="1" dirty="0">
              <a:latin typeface="Times New Roman" panose="02020603050405020304" pitchFamily="18" charset="0"/>
            </a:endParaRPr>
          </a:p>
        </p:txBody>
      </p:sp>
      <p:sp>
        <p:nvSpPr>
          <p:cNvPr id="45059" name="文本框 45058"/>
          <p:cNvSpPr txBox="1"/>
          <p:nvPr/>
        </p:nvSpPr>
        <p:spPr>
          <a:xfrm>
            <a:off x="2921000" y="1206500"/>
            <a:ext cx="32385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FF3300"/>
                </a:solidFill>
                <a:latin typeface="Arial" panose="020B0604020202020204" pitchFamily="34" charset="0"/>
                <a:ea typeface="楷体_GB2312" pitchFamily="49" charset="-122"/>
              </a:rPr>
              <a:t>物体对物体的作用</a:t>
            </a:r>
            <a:endParaRPr lang="zh-CN" altLang="en-US" sz="2335" b="1" dirty="0">
              <a:solidFill>
                <a:srgbClr val="FF33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5060" name="文本框 45059"/>
          <p:cNvSpPr txBox="1"/>
          <p:nvPr/>
        </p:nvSpPr>
        <p:spPr>
          <a:xfrm>
            <a:off x="1587500" y="1905000"/>
            <a:ext cx="1740958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FF3300"/>
                </a:solidFill>
                <a:latin typeface="Arial" panose="020B0604020202020204" pitchFamily="34" charset="0"/>
                <a:ea typeface="楷体_GB2312" pitchFamily="49" charset="-122"/>
              </a:rPr>
              <a:t>施力物体</a:t>
            </a:r>
            <a:endParaRPr lang="zh-CN" altLang="en-US" sz="2335" b="1" dirty="0">
              <a:solidFill>
                <a:srgbClr val="FF33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45061" name="文本框 45060"/>
          <p:cNvSpPr txBox="1"/>
          <p:nvPr/>
        </p:nvSpPr>
        <p:spPr>
          <a:xfrm>
            <a:off x="1206500" y="3365500"/>
            <a:ext cx="32385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FF3300"/>
                </a:solidFill>
                <a:latin typeface="Arial" panose="020B0604020202020204" pitchFamily="34" charset="0"/>
                <a:ea typeface="楷体_GB2312" pitchFamily="49" charset="-122"/>
              </a:rPr>
              <a:t>作用力和反作用力</a:t>
            </a:r>
            <a:endParaRPr lang="zh-CN" altLang="en-US" sz="2335" b="1">
              <a:solidFill>
                <a:srgbClr val="FF33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/>
      <p:bldP spid="45060" grpId="0"/>
      <p:bldP spid="4506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矩形 46081" descr="白色大理石"/>
          <p:cNvSpPr/>
          <p:nvPr/>
        </p:nvSpPr>
        <p:spPr>
          <a:xfrm>
            <a:off x="5842000" y="2286000"/>
            <a:ext cx="1270000" cy="190500"/>
          </a:xfrm>
          <a:prstGeom prst="rect">
            <a:avLst/>
          </a:prstGeom>
          <a:blipFill rotWithShape="1">
            <a:blip r:embed="rId1"/>
          </a:blip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Right">
              <a:rot lat="0" lon="0" rev="0"/>
            </a:camera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/>
          <a:p>
            <a:endParaRPr lang="zh-CN" altLang="en-US" sz="1500"/>
          </a:p>
        </p:txBody>
      </p:sp>
      <p:sp>
        <p:nvSpPr>
          <p:cNvPr id="46083" name="文本占位符 46082"/>
          <p:cNvSpPr>
            <a:spLocks noGrp="1"/>
          </p:cNvSpPr>
          <p:nvPr>
            <p:ph type="body" idx="1"/>
          </p:nvPr>
        </p:nvSpPr>
        <p:spPr>
          <a:xfrm>
            <a:off x="1206500" y="1460500"/>
            <a:ext cx="5270500" cy="584729"/>
          </a:xfrm>
        </p:spPr>
        <p:txBody>
          <a:bodyPr vert="horz" wrap="square" lIns="76199" tIns="38099" rIns="76199" bIns="38099" anchor="t"/>
          <a:p>
            <a:pPr>
              <a:buFont typeface="Wingdings" panose="05000000000000000000" pitchFamily="2" charset="2"/>
              <a:buChar char="Ø"/>
            </a:pPr>
            <a:r>
              <a:rPr lang="zh-CN" altLang="en-US" sz="2335" b="1" dirty="0">
                <a:latin typeface="楷体_GB2312" pitchFamily="49" charset="-122"/>
                <a:ea typeface="楷体_GB2312" pitchFamily="49" charset="-122"/>
              </a:rPr>
              <a:t>手竖直向上托一本书的力的示意图。</a:t>
            </a:r>
            <a:endParaRPr lang="zh-CN" altLang="en-US" sz="2335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6084" name="直接连接符 46083"/>
          <p:cNvSpPr/>
          <p:nvPr/>
        </p:nvSpPr>
        <p:spPr>
          <a:xfrm flipV="1">
            <a:off x="6565636" y="1379803"/>
            <a:ext cx="0" cy="1087438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46085" name="文本框 46084"/>
          <p:cNvSpPr txBox="1"/>
          <p:nvPr/>
        </p:nvSpPr>
        <p:spPr>
          <a:xfrm>
            <a:off x="6667500" y="1143000"/>
            <a:ext cx="1320271" cy="65219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en-US" altLang="zh-CN" sz="2665" b="1">
                <a:solidFill>
                  <a:srgbClr val="FF3300"/>
                </a:solidFill>
                <a:latin typeface="Times New Roman" panose="02020603050405020304" pitchFamily="18" charset="0"/>
              </a:rPr>
              <a:t>F</a:t>
            </a:r>
            <a:endParaRPr lang="en-US" altLang="zh-CN" sz="2665" b="1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46086" name="椭圆 46085"/>
          <p:cNvSpPr/>
          <p:nvPr/>
        </p:nvSpPr>
        <p:spPr>
          <a:xfrm>
            <a:off x="6504782" y="2362729"/>
            <a:ext cx="120385" cy="120386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txBody>
          <a:bodyPr/>
          <a:p>
            <a:endParaRPr lang="zh-CN" altLang="en-US" sz="1500"/>
          </a:p>
        </p:txBody>
      </p:sp>
      <p:sp>
        <p:nvSpPr>
          <p:cNvPr id="46087" name="矩形 46086"/>
          <p:cNvSpPr/>
          <p:nvPr/>
        </p:nvSpPr>
        <p:spPr>
          <a:xfrm>
            <a:off x="1206500" y="2984500"/>
            <a:ext cx="4237303" cy="78845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335" b="1" dirty="0">
                <a:latin typeface="Times New Roman" panose="02020603050405020304" pitchFamily="18" charset="0"/>
                <a:ea typeface="楷体_GB2312" pitchFamily="49" charset="-122"/>
              </a:rPr>
              <a:t>与水平方向成 </a:t>
            </a:r>
            <a:r>
              <a:rPr lang="en-US" altLang="zh-CN" sz="2335" b="1" dirty="0">
                <a:latin typeface="Times New Roman" panose="02020603050405020304" pitchFamily="18" charset="0"/>
                <a:ea typeface="楷体_GB2312" pitchFamily="49" charset="-122"/>
              </a:rPr>
              <a:t>30°</a:t>
            </a:r>
            <a:r>
              <a:rPr lang="zh-CN" altLang="en-US" sz="2335" b="1" dirty="0">
                <a:latin typeface="Times New Roman" panose="02020603050405020304" pitchFamily="18" charset="0"/>
                <a:ea typeface="楷体_GB2312" pitchFamily="49" charset="-122"/>
              </a:rPr>
              <a:t>角斜向右拉木箱的力的示意图。</a:t>
            </a:r>
            <a:endParaRPr lang="zh-CN" altLang="en-US" sz="2335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6088" name="矩形 46087" descr="栎木"/>
          <p:cNvSpPr/>
          <p:nvPr/>
        </p:nvSpPr>
        <p:spPr>
          <a:xfrm>
            <a:off x="4398698" y="4191000"/>
            <a:ext cx="955146" cy="698500"/>
          </a:xfrm>
          <a:prstGeom prst="rect">
            <a:avLst/>
          </a:prstGeom>
          <a:blipFill rotWithShape="1">
            <a:blip r:embed="rId2"/>
          </a:blipFill>
          <a:ln w="9525">
            <a:noFill/>
          </a:ln>
        </p:spPr>
        <p:txBody>
          <a:bodyPr/>
          <a:p>
            <a:endParaRPr lang="zh-CN" altLang="en-US" sz="1500"/>
          </a:p>
        </p:txBody>
      </p:sp>
      <p:sp>
        <p:nvSpPr>
          <p:cNvPr id="46089" name="直接连接符 46088"/>
          <p:cNvSpPr/>
          <p:nvPr/>
        </p:nvSpPr>
        <p:spPr>
          <a:xfrm flipV="1">
            <a:off x="4876271" y="4052094"/>
            <a:ext cx="859896" cy="480218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lg" len="lg"/>
          </a:ln>
        </p:spPr>
      </p:sp>
      <p:sp>
        <p:nvSpPr>
          <p:cNvPr id="46090" name="文本框 46089"/>
          <p:cNvSpPr txBox="1"/>
          <p:nvPr/>
        </p:nvSpPr>
        <p:spPr>
          <a:xfrm>
            <a:off x="5778500" y="3810000"/>
            <a:ext cx="1039813" cy="35983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en-US" altLang="zh-CN" sz="2665" b="1">
                <a:solidFill>
                  <a:srgbClr val="FF3300"/>
                </a:solidFill>
                <a:latin typeface="Times New Roman" panose="02020603050405020304" pitchFamily="18" charset="0"/>
              </a:rPr>
              <a:t>F</a:t>
            </a:r>
            <a:endParaRPr lang="en-US" altLang="zh-CN" sz="2665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91" name="直接连接符 46090"/>
          <p:cNvSpPr/>
          <p:nvPr/>
        </p:nvSpPr>
        <p:spPr>
          <a:xfrm>
            <a:off x="4876271" y="4532313"/>
            <a:ext cx="1050396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46092" name="直接连接符 46091"/>
          <p:cNvSpPr/>
          <p:nvPr/>
        </p:nvSpPr>
        <p:spPr>
          <a:xfrm>
            <a:off x="5162021" y="4410604"/>
            <a:ext cx="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6093" name="组合 46092"/>
          <p:cNvGrpSpPr/>
          <p:nvPr/>
        </p:nvGrpSpPr>
        <p:grpSpPr>
          <a:xfrm>
            <a:off x="5107782" y="4232011"/>
            <a:ext cx="791104" cy="480218"/>
            <a:chOff x="3779" y="1935"/>
            <a:chExt cx="598" cy="363"/>
          </a:xfrm>
        </p:grpSpPr>
        <p:sp>
          <p:nvSpPr>
            <p:cNvPr id="46094" name="任意多边形 46093"/>
            <p:cNvSpPr/>
            <p:nvPr/>
          </p:nvSpPr>
          <p:spPr>
            <a:xfrm>
              <a:off x="3779" y="2079"/>
              <a:ext cx="69" cy="91"/>
            </a:xfrm>
            <a:custGeom>
              <a:avLst/>
              <a:gdLst>
                <a:gd name="txL" fmla="*/ 0 w 20472"/>
                <a:gd name="txT" fmla="*/ 0 h 21600"/>
                <a:gd name="txR" fmla="*/ 20472 w 20472"/>
                <a:gd name="txB" fmla="*/ 21600 h 21600"/>
              </a:gdLst>
              <a:ahLst/>
              <a:cxnLst>
                <a:cxn ang="270">
                  <a:pos x="0" y="0"/>
                </a:cxn>
                <a:cxn ang="0">
                  <a:pos x="20471" y="14710"/>
                </a:cxn>
                <a:cxn ang="90">
                  <a:pos x="0" y="21600"/>
                </a:cxn>
              </a:cxnLst>
              <a:rect l="txL" t="txT" r="txR" b="txB"/>
              <a:pathLst>
                <a:path w="20472" h="21600" fill="none">
                  <a:moveTo>
                    <a:pt x="0" y="0"/>
                  </a:moveTo>
                  <a:arcTo wR="21600" hR="21600" stAng="-5400000" swAng="4283887"/>
                </a:path>
                <a:path w="20472" h="21600" stroke="0">
                  <a:moveTo>
                    <a:pt x="0" y="0"/>
                  </a:moveTo>
                  <a:arcTo wR="21600" hR="21600" stAng="-5400000" swAng="4283887"/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500"/>
            </a:p>
          </p:txBody>
        </p:sp>
        <p:sp>
          <p:nvSpPr>
            <p:cNvPr id="46095" name="文本框 46094"/>
            <p:cNvSpPr txBox="1"/>
            <p:nvPr/>
          </p:nvSpPr>
          <p:spPr>
            <a:xfrm>
              <a:off x="3872" y="1935"/>
              <a:ext cx="505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just"/>
              <a:r>
                <a:rPr lang="en-US" altLang="zh-CN" sz="1665">
                  <a:latin typeface="Times New Roman" panose="02020603050405020304" pitchFamily="18" charset="0"/>
                </a:rPr>
                <a:t>30</a:t>
              </a:r>
              <a:r>
                <a:rPr lang="en-US" altLang="zh-CN" sz="1665" baseline="30000">
                  <a:latin typeface="Times New Roman" panose="02020603050405020304" pitchFamily="18" charset="0"/>
                </a:rPr>
                <a:t>0</a:t>
              </a:r>
              <a:endParaRPr lang="en-US" altLang="zh-CN" sz="1665">
                <a:latin typeface="Arial" panose="020B0604020202020204" pitchFamily="34" charset="0"/>
              </a:endParaRPr>
            </a:p>
          </p:txBody>
        </p:sp>
      </p:grpSp>
      <p:sp>
        <p:nvSpPr>
          <p:cNvPr id="46096" name="椭圆 46095"/>
          <p:cNvSpPr/>
          <p:nvPr/>
        </p:nvSpPr>
        <p:spPr>
          <a:xfrm>
            <a:off x="4818063" y="4470136"/>
            <a:ext cx="120386" cy="120385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txBody>
          <a:bodyPr/>
          <a:p>
            <a:endParaRPr lang="zh-CN" altLang="en-US" sz="1500"/>
          </a:p>
        </p:txBody>
      </p:sp>
      <p:sp>
        <p:nvSpPr>
          <p:cNvPr id="46097" name="文本框 46096"/>
          <p:cNvSpPr txBox="1"/>
          <p:nvPr/>
        </p:nvSpPr>
        <p:spPr>
          <a:xfrm>
            <a:off x="1841500" y="889000"/>
            <a:ext cx="4966229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335" b="1" dirty="0">
                <a:latin typeface="Times New Roman" panose="02020603050405020304" pitchFamily="18" charset="0"/>
              </a:rPr>
              <a:t>5. </a:t>
            </a:r>
            <a:r>
              <a:rPr lang="zh-CN" altLang="en-US" sz="2335" b="1" dirty="0">
                <a:latin typeface="Times New Roman" panose="02020603050405020304" pitchFamily="18" charset="0"/>
              </a:rPr>
              <a:t>画出下列力的示意图。</a:t>
            </a:r>
            <a:endParaRPr lang="zh-CN" altLang="en-US" sz="2335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/>
      <p:bldP spid="46087" grpId="0"/>
      <p:bldP spid="4609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标题 47105"/>
          <p:cNvSpPr>
            <a:spLocks noGrp="1"/>
          </p:cNvSpPr>
          <p:nvPr>
            <p:ph type="title"/>
          </p:nvPr>
        </p:nvSpPr>
        <p:spPr>
          <a:xfrm>
            <a:off x="1651000" y="444500"/>
            <a:ext cx="6858000" cy="952500"/>
          </a:xfrm>
        </p:spPr>
        <p:txBody>
          <a:bodyPr anchor="ctr"/>
          <a:p>
            <a:r>
              <a:rPr lang="zh-CN" altLang="en-US" dirty="0"/>
              <a:t>下图包含了哪两个物理原理？</a:t>
            </a:r>
            <a:endParaRPr lang="zh-CN" altLang="en-US" dirty="0"/>
          </a:p>
        </p:txBody>
      </p:sp>
      <p:pic>
        <p:nvPicPr>
          <p:cNvPr id="47107" name="文本占位符 47106"/>
          <p:cNvPicPr>
            <a:picLocks noGrp="1" noChangeAspect="1"/>
          </p:cNvPicPr>
          <p:nvPr>
            <p:ph type="body" idx="4294967295"/>
          </p:nvPr>
        </p:nvPicPr>
        <p:blipFill>
          <a:blip r:embed="rId1"/>
          <a:stretch>
            <a:fillRect/>
          </a:stretch>
        </p:blipFill>
        <p:spPr>
          <a:xfrm>
            <a:off x="5793053" y="1651000"/>
            <a:ext cx="2588948" cy="3429000"/>
          </a:xfrm>
        </p:spPr>
      </p:pic>
      <p:sp>
        <p:nvSpPr>
          <p:cNvPr id="47108" name="文本框 47107"/>
          <p:cNvSpPr txBox="1"/>
          <p:nvPr/>
        </p:nvSpPr>
        <p:spPr>
          <a:xfrm>
            <a:off x="1079500" y="2476500"/>
            <a:ext cx="4560094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665" b="1" dirty="0">
                <a:latin typeface="Tahoma" panose="020B0604030504040204" pitchFamily="34" charset="0"/>
              </a:rPr>
              <a:t>1</a:t>
            </a:r>
            <a:r>
              <a:rPr lang="zh-CN" altLang="en-US" sz="2665" b="1" dirty="0">
                <a:latin typeface="Tahoma" panose="020B0604030504040204" pitchFamily="34" charset="0"/>
              </a:rPr>
              <a:t>、物体间力的作用是相互的</a:t>
            </a:r>
            <a:endParaRPr lang="zh-CN" altLang="en-US" sz="2665" b="1" dirty="0">
              <a:latin typeface="Tahoma" panose="020B0604030504040204" pitchFamily="34" charset="0"/>
            </a:endParaRPr>
          </a:p>
        </p:txBody>
      </p:sp>
      <p:sp>
        <p:nvSpPr>
          <p:cNvPr id="47109" name="文本框 47108"/>
          <p:cNvSpPr txBox="1"/>
          <p:nvPr/>
        </p:nvSpPr>
        <p:spPr>
          <a:xfrm>
            <a:off x="1079500" y="3365500"/>
            <a:ext cx="4500563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665" b="1" dirty="0">
                <a:latin typeface="Tahoma" panose="020B0604030504040204" pitchFamily="34" charset="0"/>
              </a:rPr>
              <a:t>2</a:t>
            </a:r>
            <a:r>
              <a:rPr lang="zh-CN" altLang="en-US" sz="2665" b="1" dirty="0">
                <a:latin typeface="Tahoma" panose="020B0604030504040204" pitchFamily="34" charset="0"/>
              </a:rPr>
              <a:t>、力能改变物体的运动状态</a:t>
            </a:r>
            <a:endParaRPr lang="zh-CN" altLang="en-US" sz="2665" b="1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/>
      <p:bldP spid="4710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文本占位符 48129"/>
          <p:cNvSpPr>
            <a:spLocks noGrp="1"/>
          </p:cNvSpPr>
          <p:nvPr>
            <p:ph type="body" idx="1"/>
          </p:nvPr>
        </p:nvSpPr>
        <p:spPr>
          <a:xfrm>
            <a:off x="1016000" y="1460500"/>
            <a:ext cx="7170208" cy="3492500"/>
          </a:xfrm>
        </p:spPr>
        <p:txBody>
          <a:bodyPr/>
          <a:p>
            <a:r>
              <a:rPr lang="zh-CN" altLang="en-US" sz="3000" b="1" dirty="0"/>
              <a:t>下列各种情况中，物体运动状态没有改变的是（         ）</a:t>
            </a:r>
            <a:endParaRPr lang="zh-CN" altLang="en-US" sz="3000" b="1" dirty="0"/>
          </a:p>
          <a:p>
            <a:pPr>
              <a:buNone/>
            </a:pPr>
            <a:r>
              <a:rPr lang="en-US" altLang="zh-CN" sz="3000" b="1" dirty="0"/>
              <a:t>A</a:t>
            </a:r>
            <a:r>
              <a:rPr lang="zh-CN" altLang="en-US" sz="3000" b="1" dirty="0"/>
              <a:t>、小朋友正在荡秋千</a:t>
            </a:r>
            <a:endParaRPr lang="zh-CN" altLang="en-US" sz="3000" b="1" dirty="0"/>
          </a:p>
          <a:p>
            <a:pPr>
              <a:buNone/>
            </a:pPr>
            <a:r>
              <a:rPr lang="en-US" altLang="zh-CN" sz="3000" b="1" dirty="0"/>
              <a:t>B</a:t>
            </a:r>
            <a:r>
              <a:rPr lang="zh-CN" altLang="en-US" sz="3000" b="1" dirty="0"/>
              <a:t>、雨滴从空中竖直匀速下落</a:t>
            </a:r>
            <a:endParaRPr lang="zh-CN" altLang="en-US" sz="3000" b="1" dirty="0"/>
          </a:p>
          <a:p>
            <a:pPr>
              <a:buNone/>
            </a:pPr>
            <a:r>
              <a:rPr lang="en-US" altLang="zh-CN" sz="3000" b="1" dirty="0"/>
              <a:t>C</a:t>
            </a:r>
            <a:r>
              <a:rPr lang="zh-CN" altLang="en-US" sz="3000" b="1" dirty="0"/>
              <a:t>、关闭发动机后，正在向前滑行的汽车</a:t>
            </a:r>
            <a:endParaRPr lang="zh-CN" altLang="en-US" sz="3000" b="1" dirty="0"/>
          </a:p>
          <a:p>
            <a:pPr>
              <a:buNone/>
            </a:pPr>
            <a:r>
              <a:rPr lang="en-US" altLang="zh-CN" sz="3000" b="1" dirty="0"/>
              <a:t>D</a:t>
            </a:r>
            <a:r>
              <a:rPr lang="zh-CN" altLang="en-US" sz="3000" b="1" dirty="0"/>
              <a:t>、停靠在路旁的自行车</a:t>
            </a:r>
            <a:endParaRPr lang="zh-CN" altLang="en-US" sz="3000" b="1" dirty="0"/>
          </a:p>
        </p:txBody>
      </p:sp>
      <p:sp>
        <p:nvSpPr>
          <p:cNvPr id="48131" name="文本框 48130"/>
          <p:cNvSpPr txBox="1"/>
          <p:nvPr/>
        </p:nvSpPr>
        <p:spPr>
          <a:xfrm>
            <a:off x="2936875" y="1879865"/>
            <a:ext cx="991235" cy="70675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4000" b="1">
                <a:solidFill>
                  <a:srgbClr val="FF0000"/>
                </a:solidFill>
                <a:latin typeface="Verdana" panose="020B0604030504040204" pitchFamily="34" charset="0"/>
              </a:rPr>
              <a:t>BD</a:t>
            </a:r>
            <a:endParaRPr lang="en-US" altLang="zh-CN" sz="4000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文本框 49153"/>
          <p:cNvSpPr txBox="1"/>
          <p:nvPr/>
        </p:nvSpPr>
        <p:spPr>
          <a:xfrm>
            <a:off x="762000" y="0"/>
            <a:ext cx="1016000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335" b="1" dirty="0">
                <a:solidFill>
                  <a:srgbClr val="000000"/>
                </a:solidFill>
                <a:latin typeface="Times New Roman" panose="02020603050405020304" pitchFamily="18" charset="0"/>
              </a:rPr>
              <a:t>练习：</a:t>
            </a:r>
            <a:r>
              <a:rPr lang="zh-CN" altLang="en-US" sz="2000" dirty="0">
                <a:latin typeface="Times New Roman" panose="02020603050405020304" pitchFamily="18" charset="0"/>
              </a:rPr>
              <a:t> </a:t>
            </a:r>
            <a:endParaRPr lang="zh-CN" altLang="en-US" sz="2000">
              <a:latin typeface="Times New Roman" panose="02020603050405020304" pitchFamily="18" charset="0"/>
            </a:endParaRPr>
          </a:p>
        </p:txBody>
      </p:sp>
      <p:sp>
        <p:nvSpPr>
          <p:cNvPr id="49155" name="文本框 49154"/>
          <p:cNvSpPr txBox="1"/>
          <p:nvPr/>
        </p:nvSpPr>
        <p:spPr>
          <a:xfrm>
            <a:off x="1841500" y="1143000"/>
            <a:ext cx="5778500" cy="27070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chemeClr val="accent2"/>
                </a:solidFill>
                <a:latin typeface="Arial Unicode MS" pitchFamily="34" charset="-122"/>
              </a:rPr>
              <a:t>⑴ </a:t>
            </a:r>
            <a:r>
              <a:rPr lang="zh-CN" altLang="en-US" sz="2000" b="1" dirty="0">
                <a:solidFill>
                  <a:schemeClr val="accent2"/>
                </a:solidFill>
                <a:latin typeface="Arial Unicode MS" pitchFamily="34" charset="-122"/>
              </a:rPr>
              <a:t>一枚铁钉受到磁铁的吸引，则铁钉</a:t>
            </a:r>
            <a:endParaRPr lang="zh-CN" altLang="en-US" sz="2000" b="1" dirty="0">
              <a:solidFill>
                <a:schemeClr val="accent2"/>
              </a:solidFill>
              <a:latin typeface="Arial Unicode MS" pitchFamily="34" charset="-122"/>
              <a:ea typeface="Arial Unicode MS" pitchFamily="34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chemeClr val="accent2"/>
                </a:solidFill>
                <a:latin typeface="Arial Unicode MS" pitchFamily="34" charset="-122"/>
              </a:rPr>
              <a:t>A</a:t>
            </a:r>
            <a:r>
              <a:rPr lang="zh-CN" altLang="en-US" sz="2000" b="1" dirty="0">
                <a:solidFill>
                  <a:schemeClr val="accent2"/>
                </a:solidFill>
                <a:latin typeface="Arial Unicode MS" pitchFamily="34" charset="-122"/>
              </a:rPr>
              <a:t>、不吸引磁铁</a:t>
            </a:r>
            <a:endParaRPr lang="zh-CN" altLang="en-US" sz="2000" b="1" dirty="0">
              <a:solidFill>
                <a:schemeClr val="accent2"/>
              </a:solidFill>
              <a:latin typeface="Arial Unicode MS" pitchFamily="34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chemeClr val="accent2"/>
                </a:solidFill>
                <a:latin typeface="Arial Unicode MS" pitchFamily="34" charset="-122"/>
              </a:rPr>
              <a:t>B</a:t>
            </a:r>
            <a:r>
              <a:rPr lang="zh-CN" altLang="en-US" sz="2000" b="1" dirty="0">
                <a:solidFill>
                  <a:schemeClr val="accent2"/>
                </a:solidFill>
                <a:latin typeface="Arial Unicode MS" pitchFamily="34" charset="-122"/>
              </a:rPr>
              <a:t>、不一定吸引磁铁，看情况而定 </a:t>
            </a:r>
            <a:endParaRPr lang="zh-CN" altLang="en-US" sz="2000" b="1" dirty="0">
              <a:solidFill>
                <a:schemeClr val="accent2"/>
              </a:solidFill>
              <a:latin typeface="Arial Unicode MS" pitchFamily="34" charset="-122"/>
              <a:ea typeface="Arial Unicode MS" pitchFamily="34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chemeClr val="accent2"/>
                </a:solidFill>
                <a:latin typeface="Arial Unicode MS" pitchFamily="34" charset="-122"/>
              </a:rPr>
              <a:t>C</a:t>
            </a:r>
            <a:r>
              <a:rPr lang="zh-CN" altLang="en-US" sz="2000" b="1" dirty="0">
                <a:solidFill>
                  <a:schemeClr val="accent2"/>
                </a:solidFill>
                <a:latin typeface="Arial Unicode MS" pitchFamily="34" charset="-122"/>
              </a:rPr>
              <a:t>、同样吸引磁铁</a:t>
            </a:r>
            <a:endParaRPr lang="zh-CN" altLang="en-US" sz="2000" b="1" dirty="0">
              <a:solidFill>
                <a:schemeClr val="accent2"/>
              </a:solidFill>
              <a:latin typeface="Arial Unicode MS" pitchFamily="34" charset="-122"/>
              <a:ea typeface="Arial Unicode MS" pitchFamily="34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chemeClr val="accent2"/>
                </a:solidFill>
                <a:latin typeface="Arial Unicode MS" pitchFamily="34" charset="-122"/>
              </a:rPr>
              <a:t>（原理：物体间力的作用是相互的）</a:t>
            </a:r>
            <a:endParaRPr lang="zh-CN" altLang="en-US" sz="2000" b="1" dirty="0">
              <a:solidFill>
                <a:schemeClr val="accent2"/>
              </a:solidFill>
              <a:latin typeface="Arial Unicode MS" pitchFamily="34" charset="-122"/>
              <a:ea typeface="Arial Unicode MS" pitchFamily="34" charset="-122"/>
            </a:endParaRPr>
          </a:p>
          <a:p>
            <a:pPr>
              <a:spcBef>
                <a:spcPct val="50000"/>
              </a:spcBef>
            </a:pPr>
            <a:endParaRPr lang="zh-CN" altLang="en-US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156" name="任意多边形 49155"/>
          <p:cNvSpPr/>
          <p:nvPr/>
        </p:nvSpPr>
        <p:spPr>
          <a:xfrm>
            <a:off x="1714500" y="2349500"/>
            <a:ext cx="844021" cy="600604"/>
          </a:xfrm>
          <a:custGeom>
            <a:avLst/>
            <a:gdLst/>
            <a:ahLst/>
            <a:cxnLst/>
            <a:pathLst>
              <a:path w="638" h="454">
                <a:moveTo>
                  <a:pt x="0" y="396"/>
                </a:moveTo>
                <a:cubicBezTo>
                  <a:pt x="77" y="415"/>
                  <a:pt x="159" y="430"/>
                  <a:pt x="235" y="454"/>
                </a:cubicBezTo>
                <a:cubicBezTo>
                  <a:pt x="306" y="409"/>
                  <a:pt x="294" y="347"/>
                  <a:pt x="365" y="302"/>
                </a:cubicBezTo>
                <a:cubicBezTo>
                  <a:pt x="419" y="221"/>
                  <a:pt x="385" y="240"/>
                  <a:pt x="447" y="219"/>
                </a:cubicBezTo>
                <a:cubicBezTo>
                  <a:pt x="502" y="137"/>
                  <a:pt x="471" y="165"/>
                  <a:pt x="529" y="125"/>
                </a:cubicBezTo>
                <a:cubicBezTo>
                  <a:pt x="552" y="58"/>
                  <a:pt x="523" y="119"/>
                  <a:pt x="576" y="66"/>
                </a:cubicBezTo>
                <a:cubicBezTo>
                  <a:pt x="586" y="56"/>
                  <a:pt x="589" y="40"/>
                  <a:pt x="600" y="31"/>
                </a:cubicBezTo>
                <a:cubicBezTo>
                  <a:pt x="638" y="0"/>
                  <a:pt x="635" y="37"/>
                  <a:pt x="635" y="8"/>
                </a:cubicBezTo>
              </a:path>
            </a:pathLst>
          </a:custGeom>
          <a:noFill/>
          <a:ln w="730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8" name="文本框 50177"/>
          <p:cNvSpPr txBox="1"/>
          <p:nvPr/>
        </p:nvSpPr>
        <p:spPr>
          <a:xfrm>
            <a:off x="1587500" y="889000"/>
            <a:ext cx="6350000" cy="27070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rgbClr val="CC00CC"/>
                </a:solidFill>
                <a:latin typeface="Arial Unicode MS" pitchFamily="34" charset="-122"/>
              </a:rPr>
              <a:t>(2) </a:t>
            </a:r>
            <a:r>
              <a:rPr lang="zh-CN" altLang="en-US" sz="2000" b="1" dirty="0">
                <a:solidFill>
                  <a:srgbClr val="CC00CC"/>
                </a:solidFill>
                <a:latin typeface="Arial Unicode MS" pitchFamily="34" charset="-122"/>
              </a:rPr>
              <a:t>下述说法正确的是</a:t>
            </a:r>
            <a:endParaRPr lang="zh-CN" altLang="en-US" sz="2000" b="1" dirty="0">
              <a:solidFill>
                <a:srgbClr val="CC00CC"/>
              </a:solidFill>
              <a:latin typeface="Arial Unicode MS" pitchFamily="34" charset="-122"/>
              <a:ea typeface="Arial Unicode MS" pitchFamily="34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rgbClr val="CC00CC"/>
                </a:solidFill>
                <a:latin typeface="Arial Unicode MS" pitchFamily="34" charset="-122"/>
              </a:rPr>
              <a:t>A</a:t>
            </a:r>
            <a:r>
              <a:rPr lang="zh-CN" altLang="en-US" sz="2000" b="1" dirty="0">
                <a:solidFill>
                  <a:srgbClr val="CC00CC"/>
                </a:solidFill>
                <a:latin typeface="Arial Unicode MS" pitchFamily="34" charset="-122"/>
              </a:rPr>
              <a:t>、力作用在弹簧上，只会使弹簧发生形变</a:t>
            </a:r>
            <a:endParaRPr lang="zh-CN" altLang="en-US" sz="2000" b="1" dirty="0">
              <a:solidFill>
                <a:srgbClr val="CC00CC"/>
              </a:solidFill>
              <a:latin typeface="Arial Unicode MS" pitchFamily="34" charset="-122"/>
              <a:ea typeface="Arial Unicode MS" pitchFamily="34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rgbClr val="CC00CC"/>
                </a:solidFill>
                <a:latin typeface="Arial Unicode MS" pitchFamily="34" charset="-122"/>
              </a:rPr>
              <a:t>B</a:t>
            </a:r>
            <a:r>
              <a:rPr lang="zh-CN" altLang="en-US" sz="2000" b="1" dirty="0">
                <a:solidFill>
                  <a:srgbClr val="CC00CC"/>
                </a:solidFill>
                <a:latin typeface="Arial Unicode MS" pitchFamily="34" charset="-122"/>
              </a:rPr>
              <a:t>、两个物体相互接触后，一定会发生形变</a:t>
            </a:r>
            <a:endParaRPr lang="zh-CN" altLang="en-US" sz="2000" b="1" dirty="0">
              <a:solidFill>
                <a:srgbClr val="CC00CC"/>
              </a:solidFill>
              <a:latin typeface="Arial Unicode MS" pitchFamily="34" charset="-122"/>
              <a:ea typeface="Arial Unicode MS" pitchFamily="34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rgbClr val="CC00CC"/>
                </a:solidFill>
                <a:latin typeface="Arial Unicode MS" pitchFamily="34" charset="-122"/>
              </a:rPr>
              <a:t>C</a:t>
            </a:r>
            <a:r>
              <a:rPr lang="zh-CN" altLang="en-US" sz="2000" b="1" dirty="0">
                <a:solidFill>
                  <a:srgbClr val="CC00CC"/>
                </a:solidFill>
                <a:latin typeface="Arial Unicode MS" pitchFamily="34" charset="-122"/>
              </a:rPr>
              <a:t>、足球在草地上、越滚越慢，运动状态不断改变</a:t>
            </a:r>
            <a:endParaRPr lang="zh-CN" altLang="en-US" sz="2000" b="1" dirty="0">
              <a:solidFill>
                <a:srgbClr val="CC00CC"/>
              </a:solidFill>
              <a:latin typeface="Arial Unicode MS" pitchFamily="34" charset="-122"/>
              <a:ea typeface="Arial Unicode MS" pitchFamily="34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CC00CC"/>
                </a:solidFill>
                <a:latin typeface="Arial Unicode MS" pitchFamily="34" charset="-122"/>
              </a:rPr>
              <a:t>（原理：力能使物体产生形变或者改变物体的运动状态）</a:t>
            </a:r>
            <a:endParaRPr lang="zh-CN" altLang="en-US" sz="2000" b="1" dirty="0">
              <a:solidFill>
                <a:srgbClr val="CC00CC"/>
              </a:solidFill>
              <a:latin typeface="Arial Unicode MS" pitchFamily="34" charset="-122"/>
              <a:ea typeface="Arial Unicode MS" pitchFamily="34" charset="-122"/>
            </a:endParaRPr>
          </a:p>
          <a:p>
            <a:pPr>
              <a:spcBef>
                <a:spcPct val="50000"/>
              </a:spcBef>
            </a:pPr>
            <a:endParaRPr lang="zh-CN" altLang="en-US" sz="2000" b="1">
              <a:solidFill>
                <a:srgbClr val="CC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179" name="文本框 50178"/>
          <p:cNvSpPr txBox="1"/>
          <p:nvPr/>
        </p:nvSpPr>
        <p:spPr>
          <a:xfrm>
            <a:off x="1651000" y="3810000"/>
            <a:ext cx="57150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rgbClr val="0000CC"/>
                </a:solidFill>
                <a:latin typeface="Arial Unicode MS" pitchFamily="34" charset="-122"/>
              </a:rPr>
              <a:t>(3) </a:t>
            </a:r>
            <a:r>
              <a:rPr lang="zh-CN" altLang="en-US" sz="2000" b="1" dirty="0">
                <a:solidFill>
                  <a:srgbClr val="0000CC"/>
                </a:solidFill>
                <a:latin typeface="Arial Unicode MS" pitchFamily="34" charset="-122"/>
              </a:rPr>
              <a:t>当脚用力踢沙袋时，脚受到力的施力物体是</a:t>
            </a:r>
            <a:endParaRPr lang="zh-CN" altLang="en-US" sz="2000" b="1" dirty="0">
              <a:solidFill>
                <a:srgbClr val="0000CC"/>
              </a:solidFill>
              <a:latin typeface="Arial Unicode MS" pitchFamily="34" charset="-122"/>
              <a:ea typeface="Arial Unicode MS" pitchFamily="34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rgbClr val="0000CC"/>
                </a:solidFill>
                <a:latin typeface="Arial Unicode MS" pitchFamily="34" charset="-122"/>
              </a:rPr>
              <a:t>A</a:t>
            </a:r>
            <a:r>
              <a:rPr lang="zh-CN" altLang="en-US" sz="2000" b="1" dirty="0">
                <a:solidFill>
                  <a:srgbClr val="0000CC"/>
                </a:solidFill>
                <a:latin typeface="Arial Unicode MS" pitchFamily="34" charset="-122"/>
              </a:rPr>
              <a:t>、沙袋  	 </a:t>
            </a:r>
            <a:r>
              <a:rPr lang="en-US" altLang="zh-CN" sz="2000" b="1" dirty="0">
                <a:solidFill>
                  <a:srgbClr val="0000CC"/>
                </a:solidFill>
                <a:latin typeface="Arial Unicode MS" pitchFamily="34" charset="-122"/>
              </a:rPr>
              <a:t>B</a:t>
            </a:r>
            <a:r>
              <a:rPr lang="zh-CN" altLang="en-US" sz="2000" b="1" dirty="0">
                <a:solidFill>
                  <a:srgbClr val="0000CC"/>
                </a:solidFill>
                <a:latin typeface="Arial Unicode MS" pitchFamily="34" charset="-122"/>
              </a:rPr>
              <a:t>、脚 	</a:t>
            </a:r>
            <a:r>
              <a:rPr lang="en-US" altLang="zh-CN" sz="2000" b="1" dirty="0">
                <a:solidFill>
                  <a:srgbClr val="0000CC"/>
                </a:solidFill>
                <a:latin typeface="Arial Unicode MS" pitchFamily="34" charset="-122"/>
              </a:rPr>
              <a:t>C</a:t>
            </a:r>
            <a:r>
              <a:rPr lang="zh-CN" altLang="en-US" sz="2000" b="1" dirty="0">
                <a:solidFill>
                  <a:srgbClr val="0000CC"/>
                </a:solidFill>
                <a:latin typeface="Arial Unicode MS" pitchFamily="34" charset="-122"/>
              </a:rPr>
              <a:t>、沙袋和脚</a:t>
            </a:r>
            <a:endParaRPr lang="zh-CN" altLang="en-US" sz="2000" b="1" dirty="0">
              <a:solidFill>
                <a:srgbClr val="0000CC"/>
              </a:solidFill>
              <a:latin typeface="Arial Unicode MS" pitchFamily="34" charset="-122"/>
              <a:ea typeface="Arial Unicode MS" pitchFamily="34" charset="-122"/>
            </a:endParaRPr>
          </a:p>
          <a:p>
            <a:pPr>
              <a:spcBef>
                <a:spcPct val="50000"/>
              </a:spcBef>
            </a:pPr>
            <a:endParaRPr lang="zh-CN" altLang="en-US" sz="2000" b="1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180" name="任意多边形 50179"/>
          <p:cNvSpPr/>
          <p:nvPr/>
        </p:nvSpPr>
        <p:spPr>
          <a:xfrm>
            <a:off x="1524000" y="2095500"/>
            <a:ext cx="844021" cy="600604"/>
          </a:xfrm>
          <a:custGeom>
            <a:avLst/>
            <a:gdLst/>
            <a:ahLst/>
            <a:cxnLst/>
            <a:pathLst>
              <a:path w="638" h="454">
                <a:moveTo>
                  <a:pt x="0" y="396"/>
                </a:moveTo>
                <a:cubicBezTo>
                  <a:pt x="77" y="415"/>
                  <a:pt x="159" y="430"/>
                  <a:pt x="235" y="454"/>
                </a:cubicBezTo>
                <a:cubicBezTo>
                  <a:pt x="306" y="409"/>
                  <a:pt x="294" y="347"/>
                  <a:pt x="365" y="302"/>
                </a:cubicBezTo>
                <a:cubicBezTo>
                  <a:pt x="419" y="221"/>
                  <a:pt x="385" y="240"/>
                  <a:pt x="447" y="219"/>
                </a:cubicBezTo>
                <a:cubicBezTo>
                  <a:pt x="502" y="137"/>
                  <a:pt x="471" y="165"/>
                  <a:pt x="529" y="125"/>
                </a:cubicBezTo>
                <a:cubicBezTo>
                  <a:pt x="552" y="58"/>
                  <a:pt x="523" y="119"/>
                  <a:pt x="576" y="66"/>
                </a:cubicBezTo>
                <a:cubicBezTo>
                  <a:pt x="586" y="56"/>
                  <a:pt x="589" y="40"/>
                  <a:pt x="600" y="31"/>
                </a:cubicBezTo>
                <a:cubicBezTo>
                  <a:pt x="638" y="0"/>
                  <a:pt x="635" y="37"/>
                  <a:pt x="635" y="8"/>
                </a:cubicBezTo>
              </a:path>
            </a:pathLst>
          </a:custGeom>
          <a:noFill/>
          <a:ln w="730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  <p:sp>
        <p:nvSpPr>
          <p:cNvPr id="50181" name="任意多边形 50180"/>
          <p:cNvSpPr/>
          <p:nvPr/>
        </p:nvSpPr>
        <p:spPr>
          <a:xfrm>
            <a:off x="1587500" y="4127500"/>
            <a:ext cx="844021" cy="600604"/>
          </a:xfrm>
          <a:custGeom>
            <a:avLst/>
            <a:gdLst/>
            <a:ahLst/>
            <a:cxnLst/>
            <a:pathLst>
              <a:path w="638" h="454">
                <a:moveTo>
                  <a:pt x="0" y="396"/>
                </a:moveTo>
                <a:cubicBezTo>
                  <a:pt x="77" y="415"/>
                  <a:pt x="159" y="430"/>
                  <a:pt x="235" y="454"/>
                </a:cubicBezTo>
                <a:cubicBezTo>
                  <a:pt x="306" y="409"/>
                  <a:pt x="294" y="347"/>
                  <a:pt x="365" y="302"/>
                </a:cubicBezTo>
                <a:cubicBezTo>
                  <a:pt x="419" y="221"/>
                  <a:pt x="385" y="240"/>
                  <a:pt x="447" y="219"/>
                </a:cubicBezTo>
                <a:cubicBezTo>
                  <a:pt x="502" y="137"/>
                  <a:pt x="471" y="165"/>
                  <a:pt x="529" y="125"/>
                </a:cubicBezTo>
                <a:cubicBezTo>
                  <a:pt x="552" y="58"/>
                  <a:pt x="523" y="119"/>
                  <a:pt x="576" y="66"/>
                </a:cubicBezTo>
                <a:cubicBezTo>
                  <a:pt x="586" y="56"/>
                  <a:pt x="589" y="40"/>
                  <a:pt x="600" y="31"/>
                </a:cubicBezTo>
                <a:cubicBezTo>
                  <a:pt x="638" y="0"/>
                  <a:pt x="635" y="37"/>
                  <a:pt x="635" y="8"/>
                </a:cubicBezTo>
              </a:path>
            </a:pathLst>
          </a:custGeom>
          <a:noFill/>
          <a:ln w="730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 sz="150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001002">
  <a:themeElements>
    <a:clrScheme name="00100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00100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00100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100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100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100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100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100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00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00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00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00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00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00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熊猫翠竹">
  <a:themeElements>
    <a:clrScheme name="熊猫翠竹 1">
      <a:dk1>
        <a:srgbClr val="969696"/>
      </a:dk1>
      <a:lt1>
        <a:srgbClr val="FFFFFF"/>
      </a:lt1>
      <a:dk2>
        <a:srgbClr val="38AC8B"/>
      </a:dk2>
      <a:lt2>
        <a:srgbClr val="FFFFFF"/>
      </a:lt2>
      <a:accent1>
        <a:srgbClr val="8A95B2"/>
      </a:accent1>
      <a:accent2>
        <a:srgbClr val="99FF33"/>
      </a:accent2>
      <a:accent3>
        <a:srgbClr val="AED2C4"/>
      </a:accent3>
      <a:accent4>
        <a:srgbClr val="DADADA"/>
      </a:accent4>
      <a:accent5>
        <a:srgbClr val="C4C8D5"/>
      </a:accent5>
      <a:accent6>
        <a:srgbClr val="8AE72D"/>
      </a:accent6>
      <a:hlink>
        <a:srgbClr val="66FFFF"/>
      </a:hlink>
      <a:folHlink>
        <a:srgbClr val="FFFF00"/>
      </a:folHlink>
    </a:clrScheme>
    <a:fontScheme name="熊猫翠竹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熊猫翠竹 1">
        <a:dk1>
          <a:srgbClr val="969696"/>
        </a:dk1>
        <a:lt1>
          <a:srgbClr val="FFFFFF"/>
        </a:lt1>
        <a:dk2>
          <a:srgbClr val="38AC8B"/>
        </a:dk2>
        <a:lt2>
          <a:srgbClr val="FFFFFF"/>
        </a:lt2>
        <a:accent1>
          <a:srgbClr val="8A95B2"/>
        </a:accent1>
        <a:accent2>
          <a:srgbClr val="99FF33"/>
        </a:accent2>
        <a:accent3>
          <a:srgbClr val="AED2C4"/>
        </a:accent3>
        <a:accent4>
          <a:srgbClr val="DADADA"/>
        </a:accent4>
        <a:accent5>
          <a:srgbClr val="C4C8D5"/>
        </a:accent5>
        <a:accent6>
          <a:srgbClr val="8AE72D"/>
        </a:accent6>
        <a:hlink>
          <a:srgbClr val="66FF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熊猫翠竹 2">
        <a:dk1>
          <a:srgbClr val="969696"/>
        </a:dk1>
        <a:lt1>
          <a:srgbClr val="FFFFFF"/>
        </a:lt1>
        <a:dk2>
          <a:srgbClr val="0099CC"/>
        </a:dk2>
        <a:lt2>
          <a:srgbClr val="FFFFFF"/>
        </a:lt2>
        <a:accent1>
          <a:srgbClr val="93A0BB"/>
        </a:accent1>
        <a:accent2>
          <a:srgbClr val="CCFFFF"/>
        </a:accent2>
        <a:accent3>
          <a:srgbClr val="AACAE2"/>
        </a:accent3>
        <a:accent4>
          <a:srgbClr val="DADADA"/>
        </a:accent4>
        <a:accent5>
          <a:srgbClr val="C8CDDA"/>
        </a:accent5>
        <a:accent6>
          <a:srgbClr val="B9E7E7"/>
        </a:accent6>
        <a:hlink>
          <a:srgbClr val="FFFF66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熊猫翠竹 3">
        <a:dk1>
          <a:srgbClr val="C0C0C0"/>
        </a:dk1>
        <a:lt1>
          <a:srgbClr val="FFFFFF"/>
        </a:lt1>
        <a:dk2>
          <a:srgbClr val="C0C0C0"/>
        </a:dk2>
        <a:lt2>
          <a:srgbClr val="FFFF00"/>
        </a:lt2>
        <a:accent1>
          <a:srgbClr val="5F7F81"/>
        </a:accent1>
        <a:accent2>
          <a:srgbClr val="CCCCFF"/>
        </a:accent2>
        <a:accent3>
          <a:srgbClr val="DCDCDC"/>
        </a:accent3>
        <a:accent4>
          <a:srgbClr val="DADADA"/>
        </a:accent4>
        <a:accent5>
          <a:srgbClr val="B6C0C1"/>
        </a:accent5>
        <a:accent6>
          <a:srgbClr val="B9B9E7"/>
        </a:accent6>
        <a:hlink>
          <a:srgbClr val="66FF33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熊猫翠竹 4">
        <a:dk1>
          <a:srgbClr val="969696"/>
        </a:dk1>
        <a:lt1>
          <a:srgbClr val="FFFF99"/>
        </a:lt1>
        <a:dk2>
          <a:srgbClr val="336600"/>
        </a:dk2>
        <a:lt2>
          <a:srgbClr val="FFFFFF"/>
        </a:lt2>
        <a:accent1>
          <a:srgbClr val="D2990A"/>
        </a:accent1>
        <a:accent2>
          <a:srgbClr val="CCCCFF"/>
        </a:accent2>
        <a:accent3>
          <a:srgbClr val="ADB8AA"/>
        </a:accent3>
        <a:accent4>
          <a:srgbClr val="DADA82"/>
        </a:accent4>
        <a:accent5>
          <a:srgbClr val="E5CAAA"/>
        </a:accent5>
        <a:accent6>
          <a:srgbClr val="B9B9E7"/>
        </a:accent6>
        <a:hlink>
          <a:srgbClr val="00FFFF"/>
        </a:hlink>
        <a:folHlink>
          <a:srgbClr val="66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熊猫翠竹 5">
        <a:dk1>
          <a:srgbClr val="969696"/>
        </a:dk1>
        <a:lt1>
          <a:srgbClr val="CCFFFF"/>
        </a:lt1>
        <a:dk2>
          <a:srgbClr val="006699"/>
        </a:dk2>
        <a:lt2>
          <a:srgbClr val="FFFF00"/>
        </a:lt2>
        <a:accent1>
          <a:srgbClr val="8D8DB3"/>
        </a:accent1>
        <a:accent2>
          <a:srgbClr val="FF7C80"/>
        </a:accent2>
        <a:accent3>
          <a:srgbClr val="AAB8CA"/>
        </a:accent3>
        <a:accent4>
          <a:srgbClr val="AEDADA"/>
        </a:accent4>
        <a:accent5>
          <a:srgbClr val="C5C5D6"/>
        </a:accent5>
        <a:accent6>
          <a:srgbClr val="E77073"/>
        </a:accent6>
        <a:hlink>
          <a:srgbClr val="99FF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熊猫翠竹 6">
        <a:dk1>
          <a:srgbClr val="969696"/>
        </a:dk1>
        <a:lt1>
          <a:srgbClr val="FFFFFF"/>
        </a:lt1>
        <a:dk2>
          <a:srgbClr val="FF9933"/>
        </a:dk2>
        <a:lt2>
          <a:srgbClr val="CCECFF"/>
        </a:lt2>
        <a:accent1>
          <a:srgbClr val="376EA5"/>
        </a:accent1>
        <a:accent2>
          <a:srgbClr val="FF9933"/>
        </a:accent2>
        <a:accent3>
          <a:srgbClr val="FFCAAD"/>
        </a:accent3>
        <a:accent4>
          <a:srgbClr val="DADADA"/>
        </a:accent4>
        <a:accent5>
          <a:srgbClr val="AEBACF"/>
        </a:accent5>
        <a:accent6>
          <a:srgbClr val="E78A2D"/>
        </a:accent6>
        <a:hlink>
          <a:srgbClr val="FFFF66"/>
        </a:hlink>
        <a:folHlink>
          <a:srgbClr val="66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熊猫翠竹 7">
        <a:dk1>
          <a:srgbClr val="969696"/>
        </a:dk1>
        <a:lt1>
          <a:srgbClr val="FFFFFF"/>
        </a:lt1>
        <a:dk2>
          <a:srgbClr val="2B8156"/>
        </a:dk2>
        <a:lt2>
          <a:srgbClr val="00FFFF"/>
        </a:lt2>
        <a:accent1>
          <a:srgbClr val="5B8689"/>
        </a:accent1>
        <a:accent2>
          <a:srgbClr val="99FF99"/>
        </a:accent2>
        <a:accent3>
          <a:srgbClr val="ACC1B4"/>
        </a:accent3>
        <a:accent4>
          <a:srgbClr val="DADADA"/>
        </a:accent4>
        <a:accent5>
          <a:srgbClr val="B5C3C4"/>
        </a:accent5>
        <a:accent6>
          <a:srgbClr val="8AE78A"/>
        </a:accent6>
        <a:hlink>
          <a:srgbClr val="FFFF00"/>
        </a:hlink>
        <a:folHlink>
          <a:srgbClr val="D7C4E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熊猫翠竹 8">
        <a:dk1>
          <a:srgbClr val="969696"/>
        </a:dk1>
        <a:lt1>
          <a:srgbClr val="FFFF00"/>
        </a:lt1>
        <a:dk2>
          <a:srgbClr val="FFD5D5"/>
        </a:dk2>
        <a:lt2>
          <a:srgbClr val="00FF00"/>
        </a:lt2>
        <a:accent1>
          <a:srgbClr val="008080"/>
        </a:accent1>
        <a:accent2>
          <a:srgbClr val="FF5050"/>
        </a:accent2>
        <a:accent3>
          <a:srgbClr val="FFE7E7"/>
        </a:accent3>
        <a:accent4>
          <a:srgbClr val="DADA00"/>
        </a:accent4>
        <a:accent5>
          <a:srgbClr val="AAC0C0"/>
        </a:accent5>
        <a:accent6>
          <a:srgbClr val="E74848"/>
        </a:accent6>
        <a:hlink>
          <a:srgbClr val="99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4650</Words>
  <Application>WPS 演示</Application>
  <PresentationFormat>宽屏</PresentationFormat>
  <Paragraphs>580</Paragraphs>
  <Slides>55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6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55</vt:i4>
      </vt:variant>
    </vt:vector>
  </HeadingPairs>
  <TitlesOfParts>
    <vt:vector size="86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黑体</vt:lpstr>
      <vt:lpstr>Times New Roman</vt:lpstr>
      <vt:lpstr>方正姚体</vt:lpstr>
      <vt:lpstr>华文行楷</vt:lpstr>
      <vt:lpstr>楷体_GB2312</vt:lpstr>
      <vt:lpstr>隶书</vt:lpstr>
      <vt:lpstr>仿宋_GB2312</vt:lpstr>
      <vt:lpstr>新宋体</vt:lpstr>
      <vt:lpstr>幼圆</vt:lpstr>
      <vt:lpstr>仿宋</vt:lpstr>
      <vt:lpstr>华文中宋</vt:lpstr>
      <vt:lpstr>@宋体</vt:lpstr>
      <vt:lpstr>方正综艺简体</vt:lpstr>
      <vt:lpstr>Arial Unicode MS</vt:lpstr>
      <vt:lpstr>Tahoma</vt:lpstr>
      <vt:lpstr>Verdana</vt:lpstr>
      <vt:lpstr>华文楷体</vt:lpstr>
      <vt:lpstr>华文新魏</vt:lpstr>
      <vt:lpstr>001002</vt:lpstr>
      <vt:lpstr>Office 主题</vt:lpstr>
      <vt:lpstr>1_默认设计模板</vt:lpstr>
      <vt:lpstr>默认设计模板_2</vt:lpstr>
      <vt:lpstr>熊猫翠竹</vt:lpstr>
      <vt:lpstr>Quadrant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例子</vt:lpstr>
      <vt:lpstr>分析</vt:lpstr>
      <vt:lpstr>PowerPoint 演示文稿</vt:lpstr>
      <vt:lpstr>PowerPoint 演示文稿</vt:lpstr>
      <vt:lpstr>探究：弹簧伸长长度与所受拉力的     关系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注意: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3.力的大小、方向、作用点</vt:lpstr>
      <vt:lpstr>PowerPoint 演示文稿</vt:lpstr>
      <vt:lpstr>表示力的一种方法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5.力是物体间的相互作用</vt:lpstr>
      <vt:lpstr>    5.力是物体间的相互作用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下图包含了哪两个物理原理？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carry</cp:lastModifiedBy>
  <cp:revision>151</cp:revision>
  <dcterms:created xsi:type="dcterms:W3CDTF">2019-06-19T02:08:00Z</dcterms:created>
  <dcterms:modified xsi:type="dcterms:W3CDTF">2020-06-08T02:56:33Z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