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ctiveX/activeX1.bin" ContentType="application/vnd.ms-office.activeX"/>
  <Override PartName="/ppt/activeX/activeX1.xml" ContentType="application/vnd.ms-office.activeX+xml"/>
  <Override PartName="/ppt/activeX/activeX2.bin" ContentType="application/vnd.ms-office.activeX"/>
  <Override PartName="/ppt/activeX/activeX2.xml" ContentType="application/vnd.ms-office.activeX+xml"/>
  <Override PartName="/ppt/activeX/activeX3.bin" ContentType="application/vnd.ms-office.activeX"/>
  <Override PartName="/ppt/activeX/activeX3.xml" ContentType="application/vnd.ms-office.activeX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7" r:id="rId3"/>
    <p:sldId id="258" r:id="rId4"/>
    <p:sldId id="259" r:id="rId5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715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180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60120" y="1143000"/>
            <a:ext cx="493776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14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614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p>
            <a:pPr lvl="0" indent="0" algn="r" eaLnBrk="1" hangingPunct="1">
              <a:buChar char="•"/>
            </a:pPr>
            <a:fld id="{9A0DB2DC-4C9A-4742-B13C-FB6460FD3503}" type="slidenum">
              <a:rPr lang="zh-CN" altLang="en-US" sz="1200" dirty="0">
                <a:latin typeface="Times New Roman" panose="02020603050405020304" pitchFamily="18" charset="0"/>
                <a:ea typeface="黑体" panose="02010609060101010101" pitchFamily="49" charset="-122"/>
              </a:rPr>
            </a:fld>
            <a:endParaRPr lang="zh-CN" altLang="en-US" sz="12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5842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3584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p>
            <a:pPr lvl="0" indent="0" algn="r" eaLnBrk="1" hangingPunct="1">
              <a:buChar char="•"/>
            </a:pPr>
            <a:fld id="{9A0DB2DC-4C9A-4742-B13C-FB6460FD3503}" type="slidenum">
              <a:rPr lang="zh-CN" altLang="en-US" sz="1200" dirty="0">
                <a:latin typeface="Times New Roman" panose="02020603050405020304" pitchFamily="18" charset="0"/>
                <a:ea typeface="黑体" panose="02010609060101010101" pitchFamily="49" charset="-122"/>
              </a:rPr>
            </a:fld>
            <a:endParaRPr lang="zh-CN" altLang="en-US" sz="12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683568" y="1915582"/>
            <a:ext cx="7772400" cy="1227666"/>
          </a:xfrm>
          <a:prstGeom prst="rect">
            <a:avLst/>
          </a:prstGeom>
        </p:spPr>
        <p:txBody>
          <a:bodyPr anchor="ctr"/>
          <a:lstStyle>
            <a:lvl1pPr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8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6667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wmf"/><Relationship Id="rId2" Type="http://schemas.openxmlformats.org/officeDocument/2006/relationships/control" Target="../activeX/activeX1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1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14.wmf"/><Relationship Id="rId1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hyperlink" Target="&#37325;&#22402;&#32447;&#30340;&#24212;&#29992;.flv" TargetMode="Externa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2.wmf"/><Relationship Id="rId4" Type="http://schemas.openxmlformats.org/officeDocument/2006/relationships/control" Target="../activeX/activeX2.xml"/><Relationship Id="rId3" Type="http://schemas.openxmlformats.org/officeDocument/2006/relationships/image" Target="../media/image21.png"/><Relationship Id="rId2" Type="http://schemas.openxmlformats.org/officeDocument/2006/relationships/hyperlink" Target="&#8220;&#19979;&#8221;&#22312;&#21738;&#37324;.swf" TargetMode="External"/><Relationship Id="rId1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hyperlink" Target="&#37325;&#24515;&#21644;&#31283;&#23450;&#24615;.wmv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5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4.wmf"/><Relationship Id="rId4" Type="http://schemas.openxmlformats.org/officeDocument/2006/relationships/control" Target="../activeX/activeX3.xml"/><Relationship Id="rId3" Type="http://schemas.openxmlformats.org/officeDocument/2006/relationships/image" Target="../media/image33.png"/><Relationship Id="rId2" Type="http://schemas.openxmlformats.org/officeDocument/2006/relationships/hyperlink" Target="&#19975;&#26377;&#24341;&#21147;&#27169;&#25311;&#23454;&#39564;.swf" TargetMode="External"/><Relationship Id="rId1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jpeg"/><Relationship Id="rId2" Type="http://schemas.openxmlformats.org/officeDocument/2006/relationships/image" Target="../media/image35.jpeg"/><Relationship Id="rId1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6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8.wmf"/><Relationship Id="rId2" Type="http://schemas.openxmlformats.org/officeDocument/2006/relationships/oleObject" Target="../embeddings/oleObject4.bin"/><Relationship Id="rId1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7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0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39.wmf"/><Relationship Id="rId1" Type="http://schemas.openxmlformats.org/officeDocument/2006/relationships/oleObject" Target="../embeddings/oleObject5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3" name="矩形 4"/>
          <p:cNvSpPr/>
          <p:nvPr/>
        </p:nvSpPr>
        <p:spPr>
          <a:xfrm>
            <a:off x="0" y="2057400"/>
            <a:ext cx="9144000" cy="1724025"/>
          </a:xfrm>
          <a:prstGeom prst="rect">
            <a:avLst/>
          </a:prstGeom>
          <a:solidFill>
            <a:srgbClr val="FFFFFF">
              <a:alpha val="50195"/>
            </a:srgbClr>
          </a:solidFill>
          <a:ln w="9525">
            <a:noFill/>
          </a:ln>
        </p:spPr>
        <p:txBody>
          <a:bodyPr anchor="t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4" name="标题 1"/>
          <p:cNvSpPr>
            <a:spLocks noGrp="1"/>
          </p:cNvSpPr>
          <p:nvPr>
            <p:ph type="ctrTitle"/>
          </p:nvPr>
        </p:nvSpPr>
        <p:spPr>
          <a:xfrm>
            <a:off x="684213" y="2009775"/>
            <a:ext cx="7772400" cy="1104900"/>
          </a:xfrm>
          <a:noFill/>
          <a:ln>
            <a:noFill/>
          </a:ln>
        </p:spPr>
        <p:txBody>
          <a:bodyPr anchor="ctr"/>
          <a:p>
            <a:pPr>
              <a:buClrTx/>
              <a:buSzTx/>
              <a:buFontTx/>
            </a:pPr>
            <a:r>
              <a:rPr lang="zh-CN" altLang="en-US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第</a:t>
            </a:r>
            <a:r>
              <a:rPr lang="en-US" altLang="zh-CN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节 重力</a:t>
            </a:r>
            <a:endParaRPr lang="zh-CN" altLang="en-US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_GB2312" panose="02010609030101010101" pitchFamily="49" charset="-122"/>
                <a:cs typeface="+mn-cs"/>
              </a:rPr>
              <a:t>R·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_GB2312" panose="02010609030101010101" pitchFamily="49" charset="-122"/>
                <a:cs typeface="+mn-cs"/>
              </a:rPr>
              <a:t>八年级下册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楷体_GB2312" panose="02010609030101010101" pitchFamily="49" charset="-122"/>
              <a:cs typeface="+mn-cs"/>
            </a:endParaRPr>
          </a:p>
        </p:txBody>
      </p:sp>
      <p:cxnSp>
        <p:nvCxnSpPr>
          <p:cNvPr id="3076" name="直接连接符 3"/>
          <p:cNvCxnSpPr/>
          <p:nvPr/>
        </p:nvCxnSpPr>
        <p:spPr>
          <a:xfrm>
            <a:off x="2771775" y="3103563"/>
            <a:ext cx="3600450" cy="0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7"/>
          <p:cNvSpPr txBox="1"/>
          <p:nvPr/>
        </p:nvSpPr>
        <p:spPr>
          <a:xfrm>
            <a:off x="600075" y="947738"/>
            <a:ext cx="17145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8850" y="904875"/>
            <a:ext cx="6096000" cy="22453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marL="323850" indent="-323850" defTabSz="914400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知道什么叫重力，了解重力产生的原因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23850" indent="-323850" defTabSz="914400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知道重力的方向、重心以及铅垂线的应用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23850" indent="-323850" defTabSz="914400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理解重力的大小与质量的关系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TextBox 25"/>
          <p:cNvSpPr txBox="1"/>
          <p:nvPr/>
        </p:nvSpPr>
        <p:spPr>
          <a:xfrm>
            <a:off x="600075" y="3843338"/>
            <a:ext cx="169545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学习难点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6"/>
          <p:cNvSpPr txBox="1"/>
          <p:nvPr/>
        </p:nvSpPr>
        <p:spPr>
          <a:xfrm>
            <a:off x="600075" y="3036888"/>
            <a:ext cx="16891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学习重点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28850" y="3005138"/>
            <a:ext cx="6096000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defTabSz="914400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重力的概念、重力的大小与质量的关系、重力的方向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28850" y="3806825"/>
            <a:ext cx="6096000" cy="60769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defTabSz="914400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重心、铅垂线的应用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TextBox 25"/>
          <p:cNvSpPr txBox="1"/>
          <p:nvPr/>
        </p:nvSpPr>
        <p:spPr>
          <a:xfrm>
            <a:off x="600075" y="4325938"/>
            <a:ext cx="169545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学具准备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28850" y="4306888"/>
            <a:ext cx="6096000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defTabSz="914400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重锤、细线、橡皮、弹簧测力计、钩码（一盒）、刻度尺等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4105" name="组合 4"/>
          <p:cNvGrpSpPr/>
          <p:nvPr/>
        </p:nvGrpSpPr>
        <p:grpSpPr>
          <a:xfrm>
            <a:off x="74613" y="350838"/>
            <a:ext cx="3954462" cy="639762"/>
            <a:chOff x="74613" y="65093"/>
            <a:chExt cx="3954462" cy="639763"/>
          </a:xfrm>
        </p:grpSpPr>
        <p:pic>
          <p:nvPicPr>
            <p:cNvPr id="4106" name="Picture 2" descr="E:\R九物下\物理大标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4613" y="65093"/>
              <a:ext cx="3827463" cy="63976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07" name="TextBox 1"/>
            <p:cNvSpPr txBox="1"/>
            <p:nvPr/>
          </p:nvSpPr>
          <p:spPr>
            <a:xfrm>
              <a:off x="84138" y="116670"/>
              <a:ext cx="2211860" cy="4603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课前自学准备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 bwMode="auto">
            <a:xfrm>
              <a:off x="2252663" y="74618"/>
              <a:ext cx="1776412" cy="52197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defRPr/>
              </a:pPr>
              <a:r>
                <a:rPr kumimoji="0" lang="zh-CN" altLang="en-US" sz="2800" b="1" kern="1200" cap="none" spc="-100" normalizeH="0" baseline="0" noProof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课标要求</a:t>
              </a:r>
              <a:endParaRPr kumimoji="0" lang="zh-CN" altLang="en-US" sz="2800" b="1" kern="1200" cap="none" spc="-10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14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638175" y="1201738"/>
            <a:ext cx="7953375" cy="32689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45" marR="0" lvl="0" indent="-360045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1.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宇宙间任何两个物体之间都存在相互吸引的力，这就是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__________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，由于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_____________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而使物体受到的力叫重力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360045" marR="0" lvl="0" indent="-360045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2.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重力的施力物体是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______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，物体所受重力的大小跟它的质量成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______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，用公式表示为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______.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重力的大小也可用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____________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测量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22513" y="1693863"/>
            <a:ext cx="183515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万有引力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22875" y="1712913"/>
            <a:ext cx="2371725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地球的吸引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067175" y="2803525"/>
            <a:ext cx="1095375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地球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716338" y="3319463"/>
            <a:ext cx="10922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正比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138988" y="3319463"/>
            <a:ext cx="1481137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G=mg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067175" y="3843338"/>
            <a:ext cx="22479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弹簧测力计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128" name="组合 4"/>
          <p:cNvGrpSpPr/>
          <p:nvPr/>
        </p:nvGrpSpPr>
        <p:grpSpPr>
          <a:xfrm>
            <a:off x="74613" y="350838"/>
            <a:ext cx="3954462" cy="639762"/>
            <a:chOff x="74613" y="65093"/>
            <a:chExt cx="3954462" cy="639763"/>
          </a:xfrm>
        </p:grpSpPr>
        <p:pic>
          <p:nvPicPr>
            <p:cNvPr id="5129" name="Picture 2" descr="E:\R九物下\物理大标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4613" y="65093"/>
              <a:ext cx="3827463" cy="63976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130" name="TextBox 1"/>
            <p:cNvSpPr txBox="1"/>
            <p:nvPr/>
          </p:nvSpPr>
          <p:spPr>
            <a:xfrm>
              <a:off x="84138" y="116670"/>
              <a:ext cx="2211860" cy="4603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课前自学准备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 bwMode="auto">
            <a:xfrm>
              <a:off x="2252663" y="74618"/>
              <a:ext cx="1776412" cy="52197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defRPr/>
              </a:pPr>
              <a:r>
                <a:rPr kumimoji="0" lang="zh-CN" altLang="en-US" sz="2800" b="1" kern="1200" cap="none" spc="-100" normalizeH="0" baseline="0" noProof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预习检测</a:t>
              </a:r>
              <a:endParaRPr kumimoji="0" lang="zh-CN" altLang="en-US" sz="2800" b="1" kern="1200" cap="none" spc="-10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26" grpId="0"/>
      <p:bldP spid="27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609600" y="1382713"/>
            <a:ext cx="7915275" cy="26752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45" marR="0" lvl="0" indent="-360045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3.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重力的方向是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______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向下的，即与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______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方向垂直，不同于垂直向下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360045" marR="0" lvl="0" indent="-360045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4.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重力的作用点在物体的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______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上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质地均匀、形状规则的物体，重心在其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__________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，形状不规则物体的重心可用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______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法找到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28988" y="1373188"/>
            <a:ext cx="1004887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竖直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86538" y="1354138"/>
            <a:ext cx="1033462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水平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76788" y="2382838"/>
            <a:ext cx="1033462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重心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68900" y="2916238"/>
            <a:ext cx="1757363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几何中心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00550" y="3409950"/>
            <a:ext cx="1133475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悬挂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TextBox 9"/>
          <p:cNvSpPr txBox="1"/>
          <p:nvPr/>
        </p:nvSpPr>
        <p:spPr>
          <a:xfrm>
            <a:off x="658813" y="1028700"/>
            <a:ext cx="4132263" cy="5219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你知道以下这些现象吗？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8813" y="1628775"/>
            <a:ext cx="4132263" cy="9531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产生这些现象的原因是什么呢？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pic>
        <p:nvPicPr>
          <p:cNvPr id="11273" name="Picture 2" descr="E:\R八物下\8x73\jpg\0090400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763" y="3071813"/>
            <a:ext cx="3386137" cy="21621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1030288" y="2790825"/>
            <a:ext cx="3402012" cy="2609533"/>
            <a:chOff x="1030288" y="2505075"/>
            <a:chExt cx="3402012" cy="2609533"/>
          </a:xfrm>
        </p:grpSpPr>
        <p:sp>
          <p:nvSpPr>
            <p:cNvPr id="8197" name="Text Box 2"/>
            <p:cNvSpPr txBox="1"/>
            <p:nvPr/>
          </p:nvSpPr>
          <p:spPr>
            <a:xfrm>
              <a:off x="1621631" y="4592638"/>
              <a:ext cx="2206625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楷体_GB2312" panose="02010609030101010101" pitchFamily="49" charset="-122"/>
                </a:rPr>
                <a:t>水往低处流</a:t>
              </a:r>
              <a:endPara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楷体_GB2312" panose="02010609030101010101" pitchFamily="49" charset="-122"/>
              </a:endParaRPr>
            </a:p>
          </p:txBody>
        </p:sp>
        <p:pic>
          <p:nvPicPr>
            <p:cNvPr id="8198" name="Picture 3" descr="E:\R八物下\8x73\jpg\0090400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0288" y="2505075"/>
              <a:ext cx="3402012" cy="216217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" name="组合 2"/>
          <p:cNvGrpSpPr/>
          <p:nvPr/>
        </p:nvGrpSpPr>
        <p:grpSpPr>
          <a:xfrm>
            <a:off x="5091113" y="739775"/>
            <a:ext cx="3462337" cy="2488928"/>
            <a:chOff x="5043488" y="453807"/>
            <a:chExt cx="3462337" cy="2489147"/>
          </a:xfrm>
        </p:grpSpPr>
        <p:sp>
          <p:nvSpPr>
            <p:cNvPr id="8200" name="Rectangle 12"/>
            <p:cNvSpPr/>
            <p:nvPr/>
          </p:nvSpPr>
          <p:spPr>
            <a:xfrm>
              <a:off x="5043488" y="2420938"/>
              <a:ext cx="3462337" cy="52201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楷体_GB2312" panose="02010609030101010101" pitchFamily="49" charset="-122"/>
                </a:rPr>
                <a:t>抛出去的物体往下掉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楷体_GB2312" panose="02010609030101010101" pitchFamily="49" charset="-122"/>
              </a:endParaRPr>
            </a:p>
          </p:txBody>
        </p:sp>
        <p:pic>
          <p:nvPicPr>
            <p:cNvPr id="8201" name="Picture 12" descr="E:\R八物下\第3节 重力\蹦极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49043" y="453807"/>
              <a:ext cx="3390107" cy="203221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8202" name="组合 4"/>
          <p:cNvGrpSpPr/>
          <p:nvPr/>
        </p:nvGrpSpPr>
        <p:grpSpPr>
          <a:xfrm>
            <a:off x="74613" y="350838"/>
            <a:ext cx="3954462" cy="639762"/>
            <a:chOff x="74613" y="65093"/>
            <a:chExt cx="3954462" cy="639763"/>
          </a:xfrm>
        </p:grpSpPr>
        <p:pic>
          <p:nvPicPr>
            <p:cNvPr id="8203" name="Picture 2" descr="E:\R九物下\物理大标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613" y="65093"/>
              <a:ext cx="3827463" cy="63976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04" name="TextBox 1"/>
            <p:cNvSpPr txBox="1"/>
            <p:nvPr/>
          </p:nvSpPr>
          <p:spPr>
            <a:xfrm>
              <a:off x="84138" y="116670"/>
              <a:ext cx="2211860" cy="4603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课堂教学展示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2252663" y="74618"/>
              <a:ext cx="1776412" cy="52197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defRPr/>
              </a:pPr>
              <a:r>
                <a:rPr kumimoji="0" lang="zh-CN" altLang="en-US" sz="2800" b="1" kern="1200" cap="none" spc="-100" normalizeH="0" baseline="0" noProof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新课导入</a:t>
              </a:r>
              <a:endParaRPr kumimoji="0" lang="zh-CN" altLang="en-US" sz="2800" b="1" kern="1200" cap="none" spc="-10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8013" y="1709738"/>
            <a:ext cx="4932362" cy="17145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0066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一、重力：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由于地球的吸引而使物体受到的力叫做重力，用字母</a:t>
            </a:r>
            <a:r>
              <a:rPr lang="en-US" altLang="zh-CN" sz="3200" b="1" i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G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表示。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0713" y="3652838"/>
            <a:ext cx="4741863" cy="1076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  <a:sym typeface="+mn-ea"/>
              </a:rPr>
              <a:t>地球附近的所有物体都受到重力的作用。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黑体" panose="02010609060101010101" pitchFamily="49" charset="-122"/>
              <a:ea typeface="+mn-ea"/>
              <a:cs typeface="+mn-cs"/>
              <a:sym typeface="+mn-ea"/>
            </a:endParaRPr>
          </a:p>
        </p:txBody>
      </p:sp>
      <p:pic>
        <p:nvPicPr>
          <p:cNvPr id="5" name="Picture 6" descr="失重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8688" y="1633538"/>
            <a:ext cx="2430462" cy="32400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220" name="组合 4"/>
          <p:cNvGrpSpPr/>
          <p:nvPr/>
        </p:nvGrpSpPr>
        <p:grpSpPr>
          <a:xfrm>
            <a:off x="74613" y="350838"/>
            <a:ext cx="3954462" cy="639762"/>
            <a:chOff x="74613" y="65093"/>
            <a:chExt cx="3954462" cy="639763"/>
          </a:xfrm>
        </p:grpSpPr>
        <p:pic>
          <p:nvPicPr>
            <p:cNvPr id="9221" name="Picture 2" descr="E:\R九物下\物理大标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613" y="65093"/>
              <a:ext cx="3827463" cy="63976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22" name="TextBox 1"/>
            <p:cNvSpPr txBox="1"/>
            <p:nvPr/>
          </p:nvSpPr>
          <p:spPr>
            <a:xfrm>
              <a:off x="84138" y="116670"/>
              <a:ext cx="2211860" cy="4603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课堂教学展示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2252663" y="74618"/>
              <a:ext cx="1776412" cy="52197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defRPr/>
              </a:pPr>
              <a:r>
                <a:rPr kumimoji="0" lang="zh-CN" altLang="en-US" sz="2800" b="1" kern="1200" cap="none" spc="-100" normalizeH="0" baseline="0" noProof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进行新课</a:t>
              </a:r>
              <a:endParaRPr kumimoji="0" lang="zh-CN" altLang="en-US" sz="2800" b="1" kern="1200" cap="none" spc="-10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</p:grp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2433638" y="998538"/>
            <a:ext cx="4614863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认识重力、重力的大小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611188" y="990600"/>
            <a:ext cx="1727200" cy="578540"/>
          </a:xfrm>
          <a:prstGeom prst="roundRect">
            <a:avLst/>
          </a:prstGeom>
          <a:solidFill>
            <a:srgbClr val="0066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知识点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一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  <p:bldP spid="11" grpId="0" bldLvl="0" animBg="1"/>
      <p:bldP spid="1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11188" y="3989388"/>
            <a:ext cx="8228013" cy="5835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你还能举出几个例子来证明重力的存在吗？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188" y="4532313"/>
            <a:ext cx="8228013" cy="5835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如果没有重力我们的生活会是什么样子？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663" y="546100"/>
            <a:ext cx="1816100" cy="5835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想想议议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pic>
        <p:nvPicPr>
          <p:cNvPr id="71682" name="Picture 2" descr="E:\R八物下\第3节 重力\飞机空投.jpg"/>
          <p:cNvPicPr>
            <a:picLocks noChangeAspect="1"/>
          </p:cNvPicPr>
          <p:nvPr/>
        </p:nvPicPr>
        <p:blipFill>
          <a:blip r:embed="rId1"/>
          <a:srcRect l="5505" b="3189"/>
          <a:stretch>
            <a:fillRect/>
          </a:stretch>
        </p:blipFill>
        <p:spPr>
          <a:xfrm>
            <a:off x="2593975" y="571500"/>
            <a:ext cx="4818063" cy="3292475"/>
          </a:xfrm>
          <a:prstGeom prst="rect">
            <a:avLst/>
          </a:prstGeom>
          <a:noFill/>
          <a:ln w="9525">
            <a:noFill/>
          </a:ln>
          <a:effectLst>
            <a:outerShdw dist="139700" dir="2699999" algn="tl" rotWithShape="0">
              <a:srgbClr val="A6A6A6">
                <a:alpha val="64998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14375" y="3076575"/>
            <a:ext cx="7820025" cy="10388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大量的生活经验告诉我们，质量不同的物体所受的重力不同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,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举起他们的感受也不同。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75" y="4143375"/>
            <a:ext cx="7820025" cy="10388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我们如何找出地球附近的物体所受的重力跟它的质量之间的关系呢？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pic>
        <p:nvPicPr>
          <p:cNvPr id="11267" name="Picture 2" descr="http://news.xinhuanet.com/olympics/2008-08/19/auto_xinhua_3608081920588392475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6338" y="498475"/>
            <a:ext cx="2862262" cy="2498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8" name="Picture 8" descr="http://www.5ijk.net/dvbbs/UploadFile/2009-4/2009451922425776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363" y="446088"/>
            <a:ext cx="2800350" cy="25511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289" name="Group 11"/>
          <p:cNvGrpSpPr/>
          <p:nvPr/>
        </p:nvGrpSpPr>
        <p:grpSpPr>
          <a:xfrm>
            <a:off x="220663" y="401638"/>
            <a:ext cx="1543050" cy="736600"/>
            <a:chOff x="139" y="607"/>
            <a:chExt cx="972" cy="464"/>
          </a:xfrm>
        </p:grpSpPr>
        <p:pic>
          <p:nvPicPr>
            <p:cNvPr id="12290" name="TextBox 1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139" y="607"/>
              <a:ext cx="972" cy="46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291" name="Text Box 2"/>
            <p:cNvSpPr txBox="1"/>
            <p:nvPr/>
          </p:nvSpPr>
          <p:spPr>
            <a:xfrm>
              <a:off x="300" y="661"/>
              <a:ext cx="630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zh-CN" altLang="en-US" sz="3200" b="1" dirty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实验</a:t>
              </a:r>
              <a:endParaRPr lang="zh-CN" altLang="en-US" sz="32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106613" y="517525"/>
            <a:ext cx="5265738" cy="5835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探究重力大小跟质量的关系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54050" y="1433513"/>
            <a:ext cx="4005263" cy="52197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用什么工具测量重力？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4050" y="2049463"/>
            <a:ext cx="5476875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弹簧测力计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4050" y="2738438"/>
            <a:ext cx="4005263" cy="52197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如何测量重力的大小？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4050" y="3348038"/>
            <a:ext cx="5476875" cy="15125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把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已知质量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的钩码挂在弹簧测力计上，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静止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时，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弹簧测力计的示数等于钩码所受的重力大小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347" name="Picture 11" descr="E:\R八物下\8x73\jpg\01004001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545" r="26923"/>
          <a:stretch>
            <a:fillRect/>
          </a:stretch>
        </p:blipFill>
        <p:spPr>
          <a:xfrm>
            <a:off x="7035800" y="508000"/>
            <a:ext cx="1025525" cy="4794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  <p:bldP spid="8" grpId="0" bldLvl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76275" y="1160463"/>
            <a:ext cx="7886700" cy="11734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72009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 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．逐次增挂钩码，分别测出它们所受重力，并记录在表格中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graphicFrame>
        <p:nvGraphicFramePr>
          <p:cNvPr id="3" name="Group 62"/>
          <p:cNvGraphicFramePr>
            <a:graphicFrameLocks noGrp="1"/>
          </p:cNvGraphicFramePr>
          <p:nvPr/>
        </p:nvGraphicFramePr>
        <p:xfrm>
          <a:off x="754063" y="2597150"/>
          <a:ext cx="7673975" cy="1169670"/>
        </p:xfrm>
        <a:graphic>
          <a:graphicData uri="http://schemas.openxmlformats.org/drawingml/2006/table">
            <a:tbl>
              <a:tblPr/>
              <a:tblGrid>
                <a:gridCol w="2178050"/>
                <a:gridCol w="886460"/>
                <a:gridCol w="886460"/>
                <a:gridCol w="930275"/>
                <a:gridCol w="930275"/>
                <a:gridCol w="932180"/>
                <a:gridCol w="930275"/>
              </a:tblGrid>
              <a:tr h="5765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质量</a:t>
                      </a: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 </a:t>
                      </a:r>
                      <a:r>
                        <a:rPr kumimoji="0" lang="en-US" altLang="zh-CN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m</a:t>
                      </a: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kg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0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重力 </a:t>
                      </a:r>
                      <a:r>
                        <a:rPr kumimoji="0" lang="en-US" altLang="zh-CN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G</a:t>
                      </a: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N</a:t>
                      </a: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91442" marR="91442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7" name="Picture 40" descr="E:\R九物下\点击按钮观看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075" y="4211638"/>
            <a:ext cx="749300" cy="1041400"/>
          </a:xfrm>
          <a:prstGeom prst="rect">
            <a:avLst/>
          </a:prstGeom>
          <a:noFill/>
          <a:ln w="9525">
            <a:noFill/>
          </a:ln>
        </p:spPr>
      </p:pic>
    </p:spTree>
    <p:controls>
      <mc:AlternateContent xmlns:mc="http://schemas.openxmlformats.org/markup-compatibility/2006">
        <mc:Choice xmlns:v="urn:schemas-microsoft-com:vml" Requires="v">
          <p:control spid="1027" name="ShockwaveFlash1" r:id="rId2" imgW="6618288" imgH="4973636"/>
        </mc:Choice>
        <mc:Fallback>
          <p:control name="ShockwaveFlash1" r:id="rId2" imgW="6618288" imgH="4973636">
            <p:pic>
              <p:nvPicPr>
                <p:cNvPr id="0" name="ShockwaveFlash1"/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209675" y="388938"/>
                  <a:ext cx="6618288" cy="497363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control>
        </mc:Fallback>
      </mc:AlternateContent>
    </p:controls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4675" y="393700"/>
            <a:ext cx="7758113" cy="1076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72009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．画出重力跟质量关系的图象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lvl="0" indent="72009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（质量为横坐标，重力为纵坐标）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078413" y="1485900"/>
            <a:ext cx="2457450" cy="720725"/>
            <a:chOff x="1001" y="633"/>
            <a:chExt cx="1367" cy="454"/>
          </a:xfrm>
        </p:grpSpPr>
        <p:grpSp>
          <p:nvGrpSpPr>
            <p:cNvPr id="15363" name="Group 3"/>
            <p:cNvGrpSpPr/>
            <p:nvPr/>
          </p:nvGrpSpPr>
          <p:grpSpPr>
            <a:xfrm>
              <a:off x="1088" y="633"/>
              <a:ext cx="1213" cy="454"/>
              <a:chOff x="2971" y="753"/>
              <a:chExt cx="2177" cy="454"/>
            </a:xfrm>
          </p:grpSpPr>
          <p:sp>
            <p:nvSpPr>
              <p:cNvPr id="6" name="AutoShape 4"/>
              <p:cNvSpPr>
                <a:spLocks noChangeArrowheads="1"/>
              </p:cNvSpPr>
              <p:nvPr/>
            </p:nvSpPr>
            <p:spPr bwMode="auto">
              <a:xfrm>
                <a:off x="2973" y="753"/>
                <a:ext cx="2173" cy="454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miter lim="800000"/>
              </a:ln>
              <a:effectLst>
                <a:outerShdw dist="71842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365" name="AutoShape 5"/>
              <p:cNvSpPr/>
              <p:nvPr/>
            </p:nvSpPr>
            <p:spPr>
              <a:xfrm>
                <a:off x="2971" y="754"/>
                <a:ext cx="2132" cy="40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 cap="flat" cmpd="sng">
                <a:solidFill>
                  <a:srgbClr val="99CC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5366" name="AutoShape 6"/>
              <p:cNvSpPr/>
              <p:nvPr/>
            </p:nvSpPr>
            <p:spPr>
              <a:xfrm rot="10800000">
                <a:off x="2971" y="981"/>
                <a:ext cx="2132" cy="181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rot="10800000" wrap="none" anchor="ctr"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5367" name="AutoShape 7"/>
              <p:cNvSpPr/>
              <p:nvPr/>
            </p:nvSpPr>
            <p:spPr>
              <a:xfrm>
                <a:off x="2971" y="754"/>
                <a:ext cx="2132" cy="181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5368" name="Rectangle 8"/>
            <p:cNvSpPr/>
            <p:nvPr/>
          </p:nvSpPr>
          <p:spPr>
            <a:xfrm>
              <a:off x="1001" y="671"/>
              <a:ext cx="1367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实验结论：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0" name="Text Box 10"/>
          <p:cNvSpPr txBox="1"/>
          <p:nvPr/>
        </p:nvSpPr>
        <p:spPr>
          <a:xfrm>
            <a:off x="5235575" y="2354263"/>
            <a:ext cx="3487738" cy="15125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2800" b="1" dirty="0">
                <a:solidFill>
                  <a:srgbClr val="0066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66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66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）物体受到的重力大小跟它的质量成</a:t>
            </a:r>
            <a:endParaRPr lang="zh-CN" altLang="en-US" sz="2800" b="1" dirty="0">
              <a:solidFill>
                <a:srgbClr val="0066C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800" b="1" dirty="0">
                <a:solidFill>
                  <a:srgbClr val="0066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______</a:t>
            </a:r>
            <a:r>
              <a:rPr lang="zh-CN" altLang="en-US" sz="2800" b="1" dirty="0">
                <a:solidFill>
                  <a:srgbClr val="0066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关系。</a:t>
            </a:r>
            <a:endParaRPr lang="zh-CN" altLang="en-US" sz="2800" b="1" dirty="0">
              <a:solidFill>
                <a:srgbClr val="0066C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 Box 11"/>
          <p:cNvSpPr txBox="1"/>
          <p:nvPr/>
        </p:nvSpPr>
        <p:spPr>
          <a:xfrm>
            <a:off x="5284788" y="3932238"/>
            <a:ext cx="3429000" cy="10388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2800" b="1" dirty="0">
                <a:solidFill>
                  <a:srgbClr val="0066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66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0066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）物重跟质量的比约等于</a:t>
            </a:r>
            <a:r>
              <a:rPr lang="en-US" altLang="zh-CN" sz="2800" b="1" dirty="0">
                <a:solidFill>
                  <a:srgbClr val="0066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_________</a:t>
            </a:r>
            <a:r>
              <a:rPr lang="zh-CN" altLang="en-US" sz="2800" b="1" dirty="0">
                <a:solidFill>
                  <a:srgbClr val="0066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 dirty="0">
              <a:solidFill>
                <a:srgbClr val="0066C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Text Box 12"/>
          <p:cNvSpPr txBox="1"/>
          <p:nvPr/>
        </p:nvSpPr>
        <p:spPr>
          <a:xfrm>
            <a:off x="5491163" y="3243263"/>
            <a:ext cx="1152525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正比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 Box 13"/>
          <p:cNvSpPr txBox="1"/>
          <p:nvPr/>
        </p:nvSpPr>
        <p:spPr>
          <a:xfrm>
            <a:off x="6653213" y="4364038"/>
            <a:ext cx="1785937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　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10 N/kg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5400000" flipH="1" flipV="1">
            <a:off x="860425" y="1828800"/>
            <a:ext cx="3175000" cy="34353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74" name="Group 65"/>
          <p:cNvGrpSpPr/>
          <p:nvPr/>
        </p:nvGrpSpPr>
        <p:grpSpPr>
          <a:xfrm>
            <a:off x="506413" y="1212850"/>
            <a:ext cx="4860925" cy="4217988"/>
            <a:chOff x="385" y="1366"/>
            <a:chExt cx="3062" cy="2656"/>
          </a:xfrm>
        </p:grpSpPr>
        <p:grpSp>
          <p:nvGrpSpPr>
            <p:cNvPr id="15375" name="Group 60"/>
            <p:cNvGrpSpPr/>
            <p:nvPr/>
          </p:nvGrpSpPr>
          <p:grpSpPr>
            <a:xfrm>
              <a:off x="517" y="1420"/>
              <a:ext cx="2611" cy="2428"/>
              <a:chOff x="583" y="1253"/>
              <a:chExt cx="2779" cy="2585"/>
            </a:xfrm>
          </p:grpSpPr>
          <p:sp>
            <p:nvSpPr>
              <p:cNvPr id="15376" name="Line 16"/>
              <p:cNvSpPr/>
              <p:nvPr/>
            </p:nvSpPr>
            <p:spPr>
              <a:xfrm flipV="1">
                <a:off x="583" y="1253"/>
                <a:ext cx="1" cy="258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lg"/>
              </a:ln>
            </p:spPr>
          </p:sp>
          <p:sp>
            <p:nvSpPr>
              <p:cNvPr id="15377" name="Line 17"/>
              <p:cNvSpPr/>
              <p:nvPr/>
            </p:nvSpPr>
            <p:spPr>
              <a:xfrm rot="5400000" flipV="1">
                <a:off x="1973" y="2449"/>
                <a:ext cx="0" cy="277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lg"/>
              </a:ln>
            </p:spPr>
          </p:sp>
          <p:grpSp>
            <p:nvGrpSpPr>
              <p:cNvPr id="15378" name="Group 59"/>
              <p:cNvGrpSpPr/>
              <p:nvPr/>
            </p:nvGrpSpPr>
            <p:grpSpPr>
              <a:xfrm>
                <a:off x="583" y="1423"/>
                <a:ext cx="2580" cy="2268"/>
                <a:chOff x="583" y="1423"/>
                <a:chExt cx="2580" cy="2268"/>
              </a:xfrm>
            </p:grpSpPr>
            <p:sp>
              <p:nvSpPr>
                <p:cNvPr id="15379" name="Line 18"/>
                <p:cNvSpPr/>
                <p:nvPr/>
              </p:nvSpPr>
              <p:spPr>
                <a:xfrm>
                  <a:off x="583" y="1423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80" name="Line 19"/>
                <p:cNvSpPr/>
                <p:nvPr/>
              </p:nvSpPr>
              <p:spPr>
                <a:xfrm>
                  <a:off x="583" y="1565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81" name="Line 20"/>
                <p:cNvSpPr/>
                <p:nvPr/>
              </p:nvSpPr>
              <p:spPr>
                <a:xfrm>
                  <a:off x="583" y="1706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82" name="Line 21"/>
                <p:cNvSpPr/>
                <p:nvPr/>
              </p:nvSpPr>
              <p:spPr>
                <a:xfrm>
                  <a:off x="583" y="1848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83" name="Line 22"/>
                <p:cNvSpPr/>
                <p:nvPr/>
              </p:nvSpPr>
              <p:spPr>
                <a:xfrm>
                  <a:off x="583" y="1990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84" name="Line 23"/>
                <p:cNvSpPr/>
                <p:nvPr/>
              </p:nvSpPr>
              <p:spPr>
                <a:xfrm>
                  <a:off x="583" y="2132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85" name="Line 24"/>
                <p:cNvSpPr/>
                <p:nvPr/>
              </p:nvSpPr>
              <p:spPr>
                <a:xfrm>
                  <a:off x="583" y="2273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86" name="Line 25"/>
                <p:cNvSpPr/>
                <p:nvPr/>
              </p:nvSpPr>
              <p:spPr>
                <a:xfrm>
                  <a:off x="583" y="2415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87" name="Line 26"/>
                <p:cNvSpPr/>
                <p:nvPr/>
              </p:nvSpPr>
              <p:spPr>
                <a:xfrm>
                  <a:off x="583" y="2557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88" name="Line 27"/>
                <p:cNvSpPr/>
                <p:nvPr/>
              </p:nvSpPr>
              <p:spPr>
                <a:xfrm>
                  <a:off x="583" y="2699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89" name="Line 28"/>
                <p:cNvSpPr/>
                <p:nvPr/>
              </p:nvSpPr>
              <p:spPr>
                <a:xfrm>
                  <a:off x="583" y="2840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90" name="Line 29"/>
                <p:cNvSpPr/>
                <p:nvPr/>
              </p:nvSpPr>
              <p:spPr>
                <a:xfrm>
                  <a:off x="583" y="2982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91" name="Line 30"/>
                <p:cNvSpPr/>
                <p:nvPr/>
              </p:nvSpPr>
              <p:spPr>
                <a:xfrm>
                  <a:off x="583" y="3124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92" name="Line 32"/>
                <p:cNvSpPr/>
                <p:nvPr/>
              </p:nvSpPr>
              <p:spPr>
                <a:xfrm>
                  <a:off x="583" y="3266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93" name="Line 33"/>
                <p:cNvSpPr/>
                <p:nvPr/>
              </p:nvSpPr>
              <p:spPr>
                <a:xfrm>
                  <a:off x="583" y="3407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94" name="Line 34"/>
                <p:cNvSpPr/>
                <p:nvPr/>
              </p:nvSpPr>
              <p:spPr>
                <a:xfrm>
                  <a:off x="583" y="3549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95" name="Line 35"/>
                <p:cNvSpPr/>
                <p:nvPr/>
              </p:nvSpPr>
              <p:spPr>
                <a:xfrm>
                  <a:off x="583" y="3691"/>
                  <a:ext cx="258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5396" name="Group 56"/>
              <p:cNvGrpSpPr/>
              <p:nvPr/>
            </p:nvGrpSpPr>
            <p:grpSpPr>
              <a:xfrm>
                <a:off x="735" y="1423"/>
                <a:ext cx="2428" cy="2410"/>
                <a:chOff x="300" y="1536"/>
                <a:chExt cx="2268" cy="2297"/>
              </a:xfrm>
            </p:grpSpPr>
            <p:sp>
              <p:nvSpPr>
                <p:cNvPr id="15397" name="Line 38"/>
                <p:cNvSpPr/>
                <p:nvPr/>
              </p:nvSpPr>
              <p:spPr>
                <a:xfrm>
                  <a:off x="300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98" name="Line 39"/>
                <p:cNvSpPr/>
                <p:nvPr/>
              </p:nvSpPr>
              <p:spPr>
                <a:xfrm>
                  <a:off x="442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399" name="Line 40"/>
                <p:cNvSpPr/>
                <p:nvPr/>
              </p:nvSpPr>
              <p:spPr>
                <a:xfrm>
                  <a:off x="584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00" name="Line 41"/>
                <p:cNvSpPr/>
                <p:nvPr/>
              </p:nvSpPr>
              <p:spPr>
                <a:xfrm>
                  <a:off x="725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01" name="Line 42"/>
                <p:cNvSpPr/>
                <p:nvPr/>
              </p:nvSpPr>
              <p:spPr>
                <a:xfrm>
                  <a:off x="867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02" name="Line 43"/>
                <p:cNvSpPr/>
                <p:nvPr/>
              </p:nvSpPr>
              <p:spPr>
                <a:xfrm>
                  <a:off x="1009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03" name="Line 44"/>
                <p:cNvSpPr/>
                <p:nvPr/>
              </p:nvSpPr>
              <p:spPr>
                <a:xfrm>
                  <a:off x="1151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04" name="Line 45"/>
                <p:cNvSpPr/>
                <p:nvPr/>
              </p:nvSpPr>
              <p:spPr>
                <a:xfrm>
                  <a:off x="1293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05" name="Line 46"/>
                <p:cNvSpPr/>
                <p:nvPr/>
              </p:nvSpPr>
              <p:spPr>
                <a:xfrm>
                  <a:off x="1434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06" name="Line 47"/>
                <p:cNvSpPr/>
                <p:nvPr/>
              </p:nvSpPr>
              <p:spPr>
                <a:xfrm>
                  <a:off x="1576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07" name="Line 48"/>
                <p:cNvSpPr/>
                <p:nvPr/>
              </p:nvSpPr>
              <p:spPr>
                <a:xfrm>
                  <a:off x="1718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08" name="Line 49"/>
                <p:cNvSpPr/>
                <p:nvPr/>
              </p:nvSpPr>
              <p:spPr>
                <a:xfrm>
                  <a:off x="1860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09" name="Line 50"/>
                <p:cNvSpPr/>
                <p:nvPr/>
              </p:nvSpPr>
              <p:spPr>
                <a:xfrm>
                  <a:off x="2002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10" name="Line 51"/>
                <p:cNvSpPr/>
                <p:nvPr/>
              </p:nvSpPr>
              <p:spPr>
                <a:xfrm>
                  <a:off x="2143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11" name="Line 52"/>
                <p:cNvSpPr/>
                <p:nvPr/>
              </p:nvSpPr>
              <p:spPr>
                <a:xfrm>
                  <a:off x="2285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12" name="Line 53"/>
                <p:cNvSpPr/>
                <p:nvPr/>
              </p:nvSpPr>
              <p:spPr>
                <a:xfrm>
                  <a:off x="2426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5413" name="Line 54"/>
                <p:cNvSpPr/>
                <p:nvPr/>
              </p:nvSpPr>
              <p:spPr>
                <a:xfrm>
                  <a:off x="2568" y="1536"/>
                  <a:ext cx="0" cy="229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sp>
          <p:nvSpPr>
            <p:cNvPr id="15414" name="Text Box 61"/>
            <p:cNvSpPr txBox="1"/>
            <p:nvPr/>
          </p:nvSpPr>
          <p:spPr>
            <a:xfrm>
              <a:off x="2968" y="3653"/>
              <a:ext cx="479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m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/kg</a:t>
              </a:r>
              <a:endPara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5415" name="Text Box 62"/>
            <p:cNvSpPr txBox="1"/>
            <p:nvPr/>
          </p:nvSpPr>
          <p:spPr>
            <a:xfrm>
              <a:off x="518" y="1366"/>
              <a:ext cx="479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G 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/N</a:t>
              </a:r>
              <a:endPara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5416" name="Text Box 63"/>
            <p:cNvSpPr txBox="1"/>
            <p:nvPr/>
          </p:nvSpPr>
          <p:spPr>
            <a:xfrm>
              <a:off x="385" y="3790"/>
              <a:ext cx="187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0</a:t>
              </a:r>
              <a:endPara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TextBox 1"/>
          <p:cNvSpPr txBox="1"/>
          <p:nvPr/>
        </p:nvSpPr>
        <p:spPr>
          <a:xfrm>
            <a:off x="781050" y="642938"/>
            <a:ext cx="351313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0066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二、重力的大小</a:t>
            </a:r>
            <a:endParaRPr lang="zh-CN" altLang="en-US" sz="3200" b="1" dirty="0">
              <a:solidFill>
                <a:srgbClr val="0066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Rectangle 9"/>
          <p:cNvSpPr/>
          <p:nvPr/>
        </p:nvSpPr>
        <p:spPr>
          <a:xfrm>
            <a:off x="781050" y="1209675"/>
            <a:ext cx="7770813" cy="10763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indent="790575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1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．物体所受的</a:t>
            </a:r>
            <a:r>
              <a:rPr lang="zh-CN" altLang="en-US" sz="3200" b="1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重力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与物体的</a:t>
            </a:r>
            <a:r>
              <a:rPr lang="zh-CN" altLang="en-US" sz="3200" b="1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质量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成正比。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65288" y="2395538"/>
            <a:ext cx="79438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．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2317750" y="2157413"/>
          <a:ext cx="116205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762000" imgH="698500" progId="Equation.DSMT4">
                  <p:embed/>
                </p:oleObj>
              </mc:Choice>
              <mc:Fallback>
                <p:oleObj name="" r:id="rId1" imgW="762000" imgH="6985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1F497D"/>
                          </a:clrTo>
                        </a:clrChange>
                        <a:clrChange>
                          <a:clrFrom>
                            <a:srgbClr val="FFFFFF"/>
                          </a:clrFrom>
                          <a:clrTo>
                            <a:srgbClr val="EEECE1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17750" y="2157413"/>
                        <a:ext cx="1162050" cy="1063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8"/>
          <p:cNvSpPr txBox="1"/>
          <p:nvPr/>
        </p:nvSpPr>
        <p:spPr>
          <a:xfrm>
            <a:off x="3500438" y="2454275"/>
            <a:ext cx="263366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G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=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mg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Text Box 8"/>
          <p:cNvSpPr txBox="1"/>
          <p:nvPr/>
        </p:nvSpPr>
        <p:spPr>
          <a:xfrm>
            <a:off x="754063" y="3114675"/>
            <a:ext cx="7770812" cy="18630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indent="790575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</a:rPr>
              <a:t>．</a:t>
            </a:r>
            <a:r>
              <a:rPr lang="en-US" altLang="zh-CN" sz="3200" b="1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 </a:t>
            </a:r>
            <a:r>
              <a:rPr lang="en-US" altLang="zh-CN" sz="3200" b="1" i="1" dirty="0">
                <a:solidFill>
                  <a:srgbClr val="99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g </a:t>
            </a:r>
            <a:r>
              <a:rPr lang="en-US" altLang="zh-CN" sz="3200" b="1" dirty="0">
                <a:solidFill>
                  <a:srgbClr val="99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9.8 N/kg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zh-CN" altLang="en-US" sz="3200" b="1" u="sng" dirty="0">
                <a:latin typeface="黑体" panose="02010609060101010101" pitchFamily="49" charset="-122"/>
                <a:ea typeface="黑体" panose="02010609060101010101" pitchFamily="49" charset="-122"/>
              </a:rPr>
              <a:t>它表示质量为</a:t>
            </a:r>
            <a:r>
              <a:rPr lang="en-US" altLang="zh-CN" sz="3200" b="1" u="sng" dirty="0">
                <a:latin typeface="Times New Roman" panose="02020603050405020304" pitchFamily="18" charset="0"/>
                <a:ea typeface="黑体" panose="02010609060101010101" pitchFamily="49" charset="-122"/>
              </a:rPr>
              <a:t>1 kg</a:t>
            </a:r>
            <a:r>
              <a:rPr lang="en-US" altLang="zh-CN" sz="3200" b="1" u="sng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b="1" u="sng" dirty="0">
                <a:latin typeface="黑体" panose="02010609060101010101" pitchFamily="49" charset="-122"/>
                <a:ea typeface="黑体" panose="02010609060101010101" pitchFamily="49" charset="-122"/>
              </a:rPr>
              <a:t>的物体所受到的重力是</a:t>
            </a:r>
            <a:r>
              <a:rPr lang="en-US" altLang="zh-CN" sz="3200" b="1" u="sng" dirty="0">
                <a:latin typeface="Times New Roman" panose="02020603050405020304" pitchFamily="18" charset="0"/>
                <a:ea typeface="黑体" panose="02010609060101010101" pitchFamily="49" charset="-122"/>
              </a:rPr>
              <a:t>9.8 N</a:t>
            </a:r>
            <a:r>
              <a:rPr lang="zh-CN" altLang="en-US" sz="3200" b="1" u="sng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为计算方便在粗略计算时可取</a:t>
            </a:r>
            <a:r>
              <a:rPr lang="en-US" altLang="zh-CN" sz="3200" b="1" i="1" dirty="0">
                <a:solidFill>
                  <a:srgbClr val="99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g</a:t>
            </a:r>
            <a:r>
              <a:rPr lang="en-US" altLang="zh-CN" sz="3200" b="1" dirty="0">
                <a:solidFill>
                  <a:srgbClr val="99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=10 N/kg</a:t>
            </a:r>
            <a:r>
              <a:rPr lang="zh-CN" altLang="en-US" sz="3200" dirty="0">
                <a:latin typeface="Tahoma" panose="020B0604030504040204" pitchFamily="34" charset="0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Text Box 4"/>
          <p:cNvSpPr txBox="1"/>
          <p:nvPr/>
        </p:nvSpPr>
        <p:spPr>
          <a:xfrm>
            <a:off x="793750" y="520700"/>
            <a:ext cx="7531100" cy="1383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例题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　质量为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0.25kg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的木块，受到的重力是多少？一个人所受的重力为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450N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，那么，他的质量是多少千克？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 N/kg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Text Box 5"/>
          <p:cNvSpPr txBox="1"/>
          <p:nvPr/>
        </p:nvSpPr>
        <p:spPr>
          <a:xfrm>
            <a:off x="793750" y="1857375"/>
            <a:ext cx="75311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由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G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mg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可知，木块受到的重力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 Box 11"/>
          <p:cNvSpPr txBox="1"/>
          <p:nvPr/>
        </p:nvSpPr>
        <p:spPr>
          <a:xfrm>
            <a:off x="793750" y="3019425"/>
            <a:ext cx="75311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由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G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mg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可得            ，因此人的质量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Text Box 12"/>
          <p:cNvSpPr txBox="1"/>
          <p:nvPr/>
        </p:nvSpPr>
        <p:spPr>
          <a:xfrm>
            <a:off x="2193925" y="2349500"/>
            <a:ext cx="591185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G</a:t>
            </a:r>
            <a:r>
              <a:rPr lang="zh-CN" altLang="en-US" sz="2800" b="1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2800" b="1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g=0.25kg×10 N/kg=2.5N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Text Box 15"/>
          <p:cNvSpPr txBox="1"/>
          <p:nvPr/>
        </p:nvSpPr>
        <p:spPr>
          <a:xfrm>
            <a:off x="793750" y="4651375"/>
            <a:ext cx="75311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木块所受的重力为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2.5N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，人的质量为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45kg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2193925" y="3665538"/>
          <a:ext cx="4146550" cy="104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1764665" imgH="444500" progId="Equation.DSMT4">
                  <p:embed/>
                </p:oleObj>
              </mc:Choice>
              <mc:Fallback>
                <p:oleObj name="" r:id="rId1" imgW="1764665" imgH="444500" progId="Equation.DSMT4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93925" y="3665538"/>
                        <a:ext cx="4146550" cy="1042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3078163" y="2794000"/>
          <a:ext cx="110490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3" imgW="469900" imgH="431800" progId="Equation.DSMT4">
                  <p:embed/>
                </p:oleObj>
              </mc:Choice>
              <mc:Fallback>
                <p:oleObj name="" r:id="rId3" imgW="469900" imgH="431800" progId="Equation.DSMT4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78163" y="2794000"/>
                        <a:ext cx="1104900" cy="1012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Group 6"/>
          <p:cNvGrpSpPr/>
          <p:nvPr/>
        </p:nvGrpSpPr>
        <p:grpSpPr>
          <a:xfrm>
            <a:off x="1503363" y="1704975"/>
            <a:ext cx="6021387" cy="2719388"/>
            <a:chOff x="793" y="1706"/>
            <a:chExt cx="3810" cy="1579"/>
          </a:xfrm>
        </p:grpSpPr>
        <p:pic>
          <p:nvPicPr>
            <p:cNvPr id="18434" name="Picture 7" descr="重锤1"/>
            <p:cNvPicPr>
              <a:picLocks noChangeAspect="1"/>
            </p:cNvPicPr>
            <p:nvPr/>
          </p:nvPicPr>
          <p:blipFill>
            <a:blip r:embed="rId1">
              <a:lum bright="-17999" contrast="17999"/>
            </a:blip>
            <a:stretch>
              <a:fillRect/>
            </a:stretch>
          </p:blipFill>
          <p:spPr>
            <a:xfrm>
              <a:off x="793" y="1706"/>
              <a:ext cx="3810" cy="157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35" name="Line 8"/>
            <p:cNvSpPr/>
            <p:nvPr/>
          </p:nvSpPr>
          <p:spPr>
            <a:xfrm>
              <a:off x="1743" y="1944"/>
              <a:ext cx="0" cy="57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8436" name="Line 9"/>
            <p:cNvSpPr/>
            <p:nvPr/>
          </p:nvSpPr>
          <p:spPr>
            <a:xfrm>
              <a:off x="3537" y="1832"/>
              <a:ext cx="0" cy="57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7" name="TextBox 6"/>
          <p:cNvSpPr txBox="1"/>
          <p:nvPr/>
        </p:nvSpPr>
        <p:spPr>
          <a:xfrm>
            <a:off x="2611438" y="1074738"/>
            <a:ext cx="4554538" cy="5835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如何描述重力的方向？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960438" y="4533900"/>
            <a:ext cx="6932613" cy="5835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    重力的方向总是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竖直向下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的。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2116138" y="406400"/>
            <a:ext cx="4614863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重力的方向、重心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0" name="矩形 4"/>
          <p:cNvSpPr>
            <a:spLocks noChangeArrowheads="1"/>
          </p:cNvSpPr>
          <p:nvPr/>
        </p:nvSpPr>
        <p:spPr bwMode="auto">
          <a:xfrm>
            <a:off x="293688" y="398463"/>
            <a:ext cx="1727200" cy="578540"/>
          </a:xfrm>
          <a:prstGeom prst="roundRect">
            <a:avLst/>
          </a:prstGeom>
          <a:solidFill>
            <a:srgbClr val="0066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知识点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二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5988" y="1074738"/>
            <a:ext cx="1612900" cy="5219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想想议议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TextBox 8"/>
          <p:cNvSpPr txBox="1"/>
          <p:nvPr/>
        </p:nvSpPr>
        <p:spPr>
          <a:xfrm>
            <a:off x="649288" y="474663"/>
            <a:ext cx="5086350" cy="11734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0066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一、重力的方向</a:t>
            </a:r>
            <a:endParaRPr lang="en-US" altLang="zh-CN" sz="3200" b="1" dirty="0">
              <a:solidFill>
                <a:srgbClr val="0066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重力的方向</a:t>
            </a:r>
            <a:r>
              <a:rPr lang="zh-CN" altLang="en-US" sz="3200" b="1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竖直向下。</a:t>
            </a:r>
            <a:endParaRPr lang="zh-CN" altLang="en-US" sz="3200" b="1" dirty="0">
              <a:solidFill>
                <a:srgbClr val="99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054100" y="1593850"/>
            <a:ext cx="5492750" cy="720725"/>
            <a:chOff x="1001" y="633"/>
            <a:chExt cx="1367" cy="454"/>
          </a:xfrm>
        </p:grpSpPr>
        <p:grpSp>
          <p:nvGrpSpPr>
            <p:cNvPr id="19459" name="Group 4"/>
            <p:cNvGrpSpPr/>
            <p:nvPr/>
          </p:nvGrpSpPr>
          <p:grpSpPr>
            <a:xfrm>
              <a:off x="1088" y="633"/>
              <a:ext cx="1213" cy="454"/>
              <a:chOff x="2971" y="753"/>
              <a:chExt cx="2177" cy="454"/>
            </a:xfrm>
          </p:grpSpPr>
          <p:sp>
            <p:nvSpPr>
              <p:cNvPr id="6" name="AutoShape 5"/>
              <p:cNvSpPr>
                <a:spLocks noChangeArrowheads="1"/>
              </p:cNvSpPr>
              <p:nvPr/>
            </p:nvSpPr>
            <p:spPr bwMode="auto">
              <a:xfrm>
                <a:off x="2971" y="753"/>
                <a:ext cx="2177" cy="454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miter lim="800000"/>
              </a:ln>
              <a:effectLst>
                <a:outerShdw dist="71842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461" name="AutoShape 6"/>
              <p:cNvSpPr/>
              <p:nvPr/>
            </p:nvSpPr>
            <p:spPr>
              <a:xfrm>
                <a:off x="2971" y="754"/>
                <a:ext cx="2132" cy="40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 cap="flat" cmpd="sng">
                <a:solidFill>
                  <a:srgbClr val="99CC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9462" name="AutoShape 7"/>
              <p:cNvSpPr/>
              <p:nvPr/>
            </p:nvSpPr>
            <p:spPr>
              <a:xfrm rot="10800000">
                <a:off x="2971" y="981"/>
                <a:ext cx="2132" cy="181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rot="10800000" wrap="none" anchor="ctr"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9463" name="AutoShape 8"/>
              <p:cNvSpPr/>
              <p:nvPr/>
            </p:nvSpPr>
            <p:spPr>
              <a:xfrm>
                <a:off x="2971" y="754"/>
                <a:ext cx="2132" cy="181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/>
              <a:p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9464" name="Rectangle 9"/>
            <p:cNvSpPr/>
            <p:nvPr/>
          </p:nvSpPr>
          <p:spPr>
            <a:xfrm>
              <a:off x="1001" y="671"/>
              <a:ext cx="1367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3200" b="1" dirty="0">
                  <a:solidFill>
                    <a:srgbClr val="99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重力方向竖直向下的应用</a:t>
              </a:r>
              <a:endParaRPr lang="zh-CN" altLang="en-US" sz="3200" b="1" dirty="0">
                <a:solidFill>
                  <a:srgbClr val="99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10" name="Picture 10" descr="水平仪"/>
          <p:cNvPicPr>
            <a:picLocks noChangeAspect="1"/>
          </p:cNvPicPr>
          <p:nvPr/>
        </p:nvPicPr>
        <p:blipFill>
          <a:blip r:embed="rId1">
            <a:clrChange>
              <a:clrFrom>
                <a:srgbClr val="F2F6F5"/>
              </a:clrFrom>
              <a:clrTo>
                <a:srgbClr val="F2F6F5">
                  <a:alpha val="0"/>
                </a:srgbClr>
              </a:clrTo>
            </a:clrChange>
            <a:lum bright="-12000" contrast="29999"/>
          </a:blip>
          <a:stretch>
            <a:fillRect/>
          </a:stretch>
        </p:blipFill>
        <p:spPr>
          <a:xfrm>
            <a:off x="649288" y="2312988"/>
            <a:ext cx="2447925" cy="2449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11" descr="DSC_0938"/>
          <p:cNvPicPr>
            <a:picLocks noChangeAspect="1"/>
          </p:cNvPicPr>
          <p:nvPr/>
        </p:nvPicPr>
        <p:blipFill>
          <a:blip r:embed="rId2">
            <a:lum bright="17999" contrast="41999"/>
          </a:blip>
          <a:stretch>
            <a:fillRect/>
          </a:stretch>
        </p:blipFill>
        <p:spPr>
          <a:xfrm>
            <a:off x="6011863" y="2528888"/>
            <a:ext cx="2166937" cy="2233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Picture 12" descr="DSC_0939"/>
          <p:cNvPicPr>
            <a:picLocks noChangeAspect="1"/>
          </p:cNvPicPr>
          <p:nvPr/>
        </p:nvPicPr>
        <p:blipFill>
          <a:blip r:embed="rId3">
            <a:lum bright="-6000" contrast="12000"/>
          </a:blip>
          <a:stretch>
            <a:fillRect/>
          </a:stretch>
        </p:blipFill>
        <p:spPr>
          <a:xfrm>
            <a:off x="3333750" y="2657475"/>
            <a:ext cx="2376488" cy="210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Rectangle 13"/>
          <p:cNvSpPr/>
          <p:nvPr/>
        </p:nvSpPr>
        <p:spPr>
          <a:xfrm>
            <a:off x="1063625" y="4754563"/>
            <a:ext cx="74168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marL="342900" indent="-342900">
              <a:spcBef>
                <a:spcPct val="20000"/>
              </a:spcBef>
            </a:pPr>
            <a:r>
              <a:rPr lang="zh-CN" altLang="en-US" sz="2800" b="1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铅垂线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</a:t>
            </a:r>
            <a:r>
              <a:rPr lang="zh-CN" altLang="en-US" sz="2800" b="1" dirty="0">
                <a:solidFill>
                  <a:srgbClr val="99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铅垂</a:t>
            </a:r>
            <a:r>
              <a:rPr lang="zh-CN" altLang="en-US" sz="2800" b="1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线        水平仪</a:t>
            </a:r>
            <a:endParaRPr lang="zh-CN" altLang="en-US" sz="2800" b="1" dirty="0">
              <a:solidFill>
                <a:srgbClr val="99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 Box 19">
            <a:hlinkClick r:id="rId4" action="ppaction://hlinkfile"/>
          </p:cNvPr>
          <p:cNvSpPr txBox="1"/>
          <p:nvPr/>
        </p:nvSpPr>
        <p:spPr>
          <a:xfrm>
            <a:off x="5413375" y="285750"/>
            <a:ext cx="2597150" cy="460375"/>
          </a:xfrm>
          <a:prstGeom prst="rect">
            <a:avLst/>
          </a:prstGeom>
          <a:solidFill>
            <a:srgbClr val="EAEAEA"/>
          </a:solidFill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b="1" dirty="0">
                <a:solidFill>
                  <a:srgbClr val="ECBAE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重垂线的应用</a:t>
            </a:r>
            <a:r>
              <a:rPr lang="en-US" altLang="zh-CN" sz="2400" b="1" dirty="0">
                <a:solidFill>
                  <a:srgbClr val="ECBAE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.flv</a:t>
            </a:r>
            <a:endParaRPr lang="zh-CN" altLang="en-US" sz="2400" b="1" dirty="0">
              <a:solidFill>
                <a:srgbClr val="ECBAE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Box 4"/>
          <p:cNvSpPr txBox="1"/>
          <p:nvPr/>
        </p:nvSpPr>
        <p:spPr>
          <a:xfrm>
            <a:off x="563563" y="728663"/>
            <a:ext cx="1816100" cy="5835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想想议议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4075" y="1998663"/>
            <a:ext cx="3578225" cy="17145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72009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 通常所说的“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下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”，到底指的是什么方向？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pic>
        <p:nvPicPr>
          <p:cNvPr id="20483" name="Picture 3" descr="E:\R八物下\8x73\jpg\0110400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9963" y="628650"/>
            <a:ext cx="3352800" cy="3968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808038" y="4467225"/>
            <a:ext cx="753237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zh-CN" sz="3200" b="1" dirty="0">
                <a:solidFill>
                  <a:srgbClr val="0066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指的是竖直向下，大致指向地心的方向。</a:t>
            </a:r>
            <a:endParaRPr lang="en-US" altLang="zh-CN" sz="3200" b="1" dirty="0">
              <a:solidFill>
                <a:srgbClr val="0066C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5" name="Picture 40" descr="E:\R九物下\点击按钮观看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4103688"/>
            <a:ext cx="749300" cy="10429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6" name="Picture 3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963" y="474663"/>
            <a:ext cx="5932487" cy="4784725"/>
          </a:xfrm>
          <a:prstGeom prst="rect">
            <a:avLst/>
          </a:prstGeom>
          <a:noFill/>
          <a:ln w="9525">
            <a:noFill/>
          </a:ln>
        </p:spPr>
      </p:pic>
    </p:spTree>
    <p:controls>
      <mc:AlternateContent xmlns:mc="http://schemas.openxmlformats.org/markup-compatibility/2006">
        <mc:Choice xmlns:v="urn:schemas-microsoft-com:vml" Requires="v">
          <p:control spid="2051" name="ShockwaveFlash1" r:id="rId4" imgW="6399213" imgH="4876800"/>
        </mc:Choice>
        <mc:Fallback>
          <p:control name="ShockwaveFlash1" r:id="rId4" imgW="6399213" imgH="4876800">
            <p:pic>
              <p:nvPicPr>
                <p:cNvPr id="0" name="ShockwaveFlash1"/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371600" y="428625"/>
                  <a:ext cx="6399213" cy="487680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control>
        </mc:Fallback>
      </mc:AlternateContent>
    </p:controls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965325" y="495300"/>
            <a:ext cx="1836738" cy="3090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2216150" y="2343150"/>
            <a:ext cx="1055688" cy="1355725"/>
            <a:chOff x="1697993" y="3230683"/>
            <a:chExt cx="1314256" cy="1689759"/>
          </a:xfrm>
        </p:grpSpPr>
        <p:cxnSp>
          <p:nvCxnSpPr>
            <p:cNvPr id="4" name="直接箭头连接符 3"/>
            <p:cNvCxnSpPr/>
            <p:nvPr/>
          </p:nvCxnSpPr>
          <p:spPr>
            <a:xfrm rot="5400000">
              <a:off x="1511009" y="4074575"/>
              <a:ext cx="375942" cy="19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箭头连接符 4"/>
            <p:cNvCxnSpPr/>
            <p:nvPr/>
          </p:nvCxnSpPr>
          <p:spPr>
            <a:xfrm rot="5400000">
              <a:off x="1697772" y="4356530"/>
              <a:ext cx="377921" cy="197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 rot="5400000">
              <a:off x="1885521" y="4637497"/>
              <a:ext cx="377921" cy="19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/>
            <p:cNvCxnSpPr/>
            <p:nvPr/>
          </p:nvCxnSpPr>
          <p:spPr>
            <a:xfrm rot="5400000">
              <a:off x="1887500" y="4261556"/>
              <a:ext cx="373962" cy="19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/>
            <p:nvPr/>
          </p:nvCxnSpPr>
          <p:spPr>
            <a:xfrm rot="5400000">
              <a:off x="1699751" y="3887593"/>
              <a:ext cx="373964" cy="197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 rot="5400000">
              <a:off x="1887500" y="3887593"/>
              <a:ext cx="373964" cy="19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 rot="5400000">
              <a:off x="2072285" y="3605637"/>
              <a:ext cx="375942" cy="19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 rot="5400000">
              <a:off x="2074263" y="4074575"/>
              <a:ext cx="375942" cy="197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>
            <a:xfrm rot="5400000">
              <a:off x="2073273" y="4637497"/>
              <a:ext cx="377921" cy="197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/>
          </p:nvCxnSpPr>
          <p:spPr>
            <a:xfrm rot="5400000">
              <a:off x="2261027" y="3416676"/>
              <a:ext cx="373964" cy="197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/>
            <p:nvPr/>
          </p:nvCxnSpPr>
          <p:spPr>
            <a:xfrm rot="5400000">
              <a:off x="2261027" y="3887593"/>
              <a:ext cx="373964" cy="197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 rot="5400000">
              <a:off x="2259048" y="4356530"/>
              <a:ext cx="377921" cy="197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 rot="5400000">
              <a:off x="2261027" y="4732473"/>
              <a:ext cx="373962" cy="197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 rot="5400000">
              <a:off x="2446798" y="3511651"/>
              <a:ext cx="377920" cy="19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 rot="5400000">
              <a:off x="2448776" y="3980590"/>
              <a:ext cx="373962" cy="19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/>
            <p:nvPr/>
          </p:nvCxnSpPr>
          <p:spPr>
            <a:xfrm rot="5400000">
              <a:off x="2447787" y="4450516"/>
              <a:ext cx="375942" cy="19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/>
            <p:nvPr/>
          </p:nvCxnSpPr>
          <p:spPr>
            <a:xfrm rot="5400000">
              <a:off x="2635539" y="3605637"/>
              <a:ext cx="375942" cy="197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/>
            <p:nvPr/>
          </p:nvCxnSpPr>
          <p:spPr>
            <a:xfrm rot="5400000">
              <a:off x="2635539" y="4074575"/>
              <a:ext cx="375942" cy="197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 rot="5400000">
              <a:off x="2637514" y="4543513"/>
              <a:ext cx="375942" cy="19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/>
            <p:nvPr/>
          </p:nvCxnSpPr>
          <p:spPr>
            <a:xfrm rot="5400000">
              <a:off x="2823288" y="4543513"/>
              <a:ext cx="375942" cy="19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 rot="5400000">
              <a:off x="2822300" y="3792618"/>
              <a:ext cx="377920" cy="19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直接箭头连接符 24"/>
          <p:cNvCxnSpPr/>
          <p:nvPr/>
        </p:nvCxnSpPr>
        <p:spPr>
          <a:xfrm rot="5400000" flipH="1" flipV="1">
            <a:off x="2115344" y="1585119"/>
            <a:ext cx="1206500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862263" y="774700"/>
            <a:ext cx="55721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endParaRPr lang="zh-CN" altLang="en-US" sz="32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538788" y="606425"/>
            <a:ext cx="1770062" cy="3513807"/>
            <a:chOff x="6929454" y="1142985"/>
            <a:chExt cx="1739627" cy="3511440"/>
          </a:xfrm>
        </p:grpSpPr>
        <p:pic>
          <p:nvPicPr>
            <p:cNvPr id="28" name="Picture 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6929454" y="1142985"/>
              <a:ext cx="1739627" cy="29301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29" name="直接箭头连接符 28"/>
            <p:cNvCxnSpPr/>
            <p:nvPr/>
          </p:nvCxnSpPr>
          <p:spPr>
            <a:xfrm rot="5400000">
              <a:off x="7072912" y="3930344"/>
              <a:ext cx="114223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/>
            <p:nvPr/>
          </p:nvCxnSpPr>
          <p:spPr>
            <a:xfrm rot="5400000" flipH="1" flipV="1">
              <a:off x="7072131" y="2141656"/>
              <a:ext cx="1142230" cy="1561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8" name="TextBox 32"/>
            <p:cNvSpPr txBox="1"/>
            <p:nvPr/>
          </p:nvSpPr>
          <p:spPr>
            <a:xfrm>
              <a:off x="7787368" y="1357062"/>
              <a:ext cx="513241" cy="58317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zh-CN" sz="32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F</a:t>
              </a:r>
              <a:endParaRPr lang="zh-CN" altLang="en-US" sz="3200" b="1" i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2559" name="TextBox 33"/>
            <p:cNvSpPr txBox="1"/>
            <p:nvPr/>
          </p:nvSpPr>
          <p:spPr>
            <a:xfrm>
              <a:off x="7715981" y="4071253"/>
              <a:ext cx="468061" cy="58317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en-US" altLang="zh-CN" sz="3200" b="1" i="1" dirty="0">
                  <a:solidFill>
                    <a:srgbClr val="99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G</a:t>
              </a:r>
              <a:endParaRPr lang="zh-CN" altLang="en-US" sz="3200" b="1" i="1" dirty="0">
                <a:solidFill>
                  <a:srgbClr val="99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254125" y="4049713"/>
            <a:ext cx="3071813" cy="9531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地球吸引物体的每一个部分。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41850" y="4056063"/>
            <a:ext cx="3786188" cy="95313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作用效果上就好像作用在某一点上的一个力。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3" grpId="0" bldLvl="0" animBg="1"/>
      <p:bldP spid="34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5779" name="Picture 3" descr="E:\R八物下\8x73\jpg\01204001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075" y="1228725"/>
            <a:ext cx="6985000" cy="2419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4" name="TextBox 1"/>
          <p:cNvSpPr txBox="1"/>
          <p:nvPr/>
        </p:nvSpPr>
        <p:spPr>
          <a:xfrm>
            <a:off x="655638" y="552450"/>
            <a:ext cx="2224087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0066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二、重心</a:t>
            </a:r>
            <a:endParaRPr lang="zh-CN" altLang="en-US" sz="3200" b="1" dirty="0">
              <a:solidFill>
                <a:srgbClr val="0066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 Box 10"/>
          <p:cNvSpPr txBox="1"/>
          <p:nvPr/>
        </p:nvSpPr>
        <p:spPr>
          <a:xfrm>
            <a:off x="739775" y="3756025"/>
            <a:ext cx="7699375" cy="11734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indent="790575">
              <a:lnSpc>
                <a:spcPct val="110000"/>
              </a:lnSpc>
            </a:pPr>
            <a:r>
              <a:rPr lang="zh-CN" altLang="en-US" sz="3200" b="1" dirty="0">
                <a:solidFill>
                  <a:srgbClr val="99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质地均匀、外形规则</a:t>
            </a:r>
            <a:r>
              <a:rPr lang="zh-CN" altLang="en-US" sz="3200" b="1" dirty="0">
                <a:latin typeface="Tahoma" panose="020B0604030504040204" pitchFamily="34" charset="0"/>
                <a:ea typeface="黑体" panose="02010609060101010101" pitchFamily="49" charset="-122"/>
              </a:rPr>
              <a:t>物体的重心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在它的</a:t>
            </a:r>
            <a:r>
              <a:rPr lang="zh-CN" altLang="en-US" sz="3200" b="1" dirty="0">
                <a:solidFill>
                  <a:srgbClr val="99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几何中心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上。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Rectangle 2"/>
          <p:cNvSpPr/>
          <p:nvPr/>
        </p:nvSpPr>
        <p:spPr>
          <a:xfrm>
            <a:off x="687388" y="698500"/>
            <a:ext cx="7775575" cy="11734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10000"/>
              </a:lnSpc>
            </a:pPr>
            <a:r>
              <a:rPr lang="zh-CN" altLang="zh-CN" sz="3200" b="1" dirty="0">
                <a:solidFill>
                  <a:srgbClr val="0066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想一想：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质量</a:t>
            </a:r>
            <a:r>
              <a:rPr lang="zh-CN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不均匀、形状不规则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的物体的重心怎么找？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914525" y="1708150"/>
            <a:ext cx="5459413" cy="2652713"/>
            <a:chOff x="0" y="0"/>
            <a:chExt cx="4406" cy="2262"/>
          </a:xfrm>
        </p:grpSpPr>
        <p:pic>
          <p:nvPicPr>
            <p:cNvPr id="24579" name="Picture 4"/>
            <p:cNvPicPr>
              <a:picLocks noChangeAspect="1"/>
            </p:cNvPicPr>
            <p:nvPr/>
          </p:nvPicPr>
          <p:blipFill>
            <a:blip r:embed="rId1">
              <a:lum bright="-23999" contrast="72000"/>
            </a:blip>
            <a:stretch>
              <a:fillRect/>
            </a:stretch>
          </p:blipFill>
          <p:spPr>
            <a:xfrm>
              <a:off x="0" y="144"/>
              <a:ext cx="2976" cy="211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0" name="Picture 5" descr="悬挂法测物体的重心位置%20[1]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68" y="0"/>
              <a:ext cx="1238" cy="21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6" name="Text Box 6"/>
          <p:cNvSpPr txBox="1"/>
          <p:nvPr/>
        </p:nvSpPr>
        <p:spPr>
          <a:xfrm>
            <a:off x="2444750" y="4478338"/>
            <a:ext cx="42037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用悬挂法寻找重心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1" name="Picture 2" descr="质量分布均匀的唱片的重心 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1288" y="1273175"/>
            <a:ext cx="2597150" cy="2667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 Box 3"/>
          <p:cNvSpPr txBox="1"/>
          <p:nvPr/>
        </p:nvSpPr>
        <p:spPr>
          <a:xfrm>
            <a:off x="849313" y="4468813"/>
            <a:ext cx="5818187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latin typeface="Tahoma" panose="020B0604030504040204" pitchFamily="34" charset="0"/>
                <a:ea typeface="黑体" panose="02010609060101010101" pitchFamily="49" charset="-122"/>
              </a:rPr>
              <a:t>物体的</a:t>
            </a:r>
            <a:r>
              <a:rPr lang="zh-CN" altLang="en-US" sz="3200" b="1" dirty="0">
                <a:solidFill>
                  <a:srgbClr val="C0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重心不一定在物体上</a:t>
            </a:r>
            <a:r>
              <a:rPr lang="zh-CN" altLang="en-US" sz="3200" b="1" dirty="0">
                <a:latin typeface="Tahoma" panose="020B0604030504040204" pitchFamily="34" charset="0"/>
                <a:ea typeface="黑体" panose="02010609060101010101" pitchFamily="49" charset="-122"/>
              </a:rPr>
              <a:t>！</a:t>
            </a:r>
            <a:endParaRPr lang="zh-CN" altLang="en-US" sz="3200" b="1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4" name="Line 5"/>
          <p:cNvSpPr/>
          <p:nvPr/>
        </p:nvSpPr>
        <p:spPr>
          <a:xfrm>
            <a:off x="2700338" y="2606675"/>
            <a:ext cx="0" cy="12192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</p:spPr>
      </p:sp>
      <p:sp>
        <p:nvSpPr>
          <p:cNvPr id="5" name="Rectangle 6"/>
          <p:cNvSpPr/>
          <p:nvPr/>
        </p:nvSpPr>
        <p:spPr>
          <a:xfrm>
            <a:off x="2700338" y="3444875"/>
            <a:ext cx="69215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3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605" name="Text Box 8"/>
          <p:cNvSpPr txBox="1"/>
          <p:nvPr/>
        </p:nvSpPr>
        <p:spPr>
          <a:xfrm>
            <a:off x="760413" y="528638"/>
            <a:ext cx="68580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defTabSz="914400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请找出下面两个物体的重心：</a:t>
            </a:r>
            <a:endParaRPr lang="zh-CN" altLang="en-US" sz="3200" b="1" u="sng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5606" name="Picture 12"/>
          <p:cNvPicPr>
            <a:picLocks noChangeAspect="1"/>
          </p:cNvPicPr>
          <p:nvPr/>
        </p:nvPicPr>
        <p:blipFill>
          <a:blip r:embed="rId2"/>
          <a:srcRect l="1250" t="795"/>
          <a:stretch>
            <a:fillRect/>
          </a:stretch>
        </p:blipFill>
        <p:spPr>
          <a:xfrm>
            <a:off x="5156200" y="1136650"/>
            <a:ext cx="2462213" cy="29416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Oval 13"/>
          <p:cNvSpPr/>
          <p:nvPr/>
        </p:nvSpPr>
        <p:spPr>
          <a:xfrm>
            <a:off x="2624138" y="2530475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Oval 14"/>
          <p:cNvSpPr/>
          <p:nvPr/>
        </p:nvSpPr>
        <p:spPr>
          <a:xfrm>
            <a:off x="6311900" y="2892425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Line 15"/>
          <p:cNvSpPr/>
          <p:nvPr/>
        </p:nvSpPr>
        <p:spPr>
          <a:xfrm>
            <a:off x="6388100" y="2968625"/>
            <a:ext cx="0" cy="14478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</p:spPr>
      </p:sp>
      <p:sp>
        <p:nvSpPr>
          <p:cNvPr id="11" name="Rectangle 16"/>
          <p:cNvSpPr/>
          <p:nvPr/>
        </p:nvSpPr>
        <p:spPr>
          <a:xfrm>
            <a:off x="6311900" y="4149725"/>
            <a:ext cx="69215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3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 bldLvl="0" animBg="1"/>
      <p:bldP spid="9" grpId="0" bldLvl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Group 12"/>
          <p:cNvGrpSpPr/>
          <p:nvPr/>
        </p:nvGrpSpPr>
        <p:grpSpPr>
          <a:xfrm>
            <a:off x="322263" y="1193800"/>
            <a:ext cx="8458200" cy="2911475"/>
            <a:chOff x="240" y="1680"/>
            <a:chExt cx="5328" cy="1834"/>
          </a:xfrm>
        </p:grpSpPr>
        <p:pic>
          <p:nvPicPr>
            <p:cNvPr id="26626" name="Picture 7" descr="xin_3818c9215512425aafc44cbf5436ea06">
              <a:hlinkClick r:id="rId1" action="ppaction://hlinkfile"/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" y="1680"/>
              <a:ext cx="2736" cy="183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627" name="Picture 9"/>
            <p:cNvPicPr>
              <a:picLocks noChangeAspect="1"/>
            </p:cNvPicPr>
            <p:nvPr/>
          </p:nvPicPr>
          <p:blipFill>
            <a:blip r:embed="rId3">
              <a:lum bright="-42001" contrast="66000"/>
            </a:blip>
            <a:stretch>
              <a:fillRect/>
            </a:stretch>
          </p:blipFill>
          <p:spPr>
            <a:xfrm>
              <a:off x="3072" y="1680"/>
              <a:ext cx="2496" cy="181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6" name="Text Box 10"/>
          <p:cNvSpPr txBox="1"/>
          <p:nvPr/>
        </p:nvSpPr>
        <p:spPr>
          <a:xfrm>
            <a:off x="874713" y="4400550"/>
            <a:ext cx="6721475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zh-CN" altLang="en-US" sz="3200" b="1" dirty="0">
                <a:latin typeface="Tahoma" panose="020B0604030504040204" pitchFamily="34" charset="0"/>
                <a:ea typeface="黑体" panose="02010609060101010101" pitchFamily="49" charset="-122"/>
              </a:rPr>
              <a:t>物体的</a:t>
            </a:r>
            <a:r>
              <a:rPr lang="zh-CN" altLang="en-US" sz="3200" b="1" dirty="0">
                <a:solidFill>
                  <a:srgbClr val="C0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重心越低</a:t>
            </a:r>
            <a:r>
              <a:rPr lang="zh-CN" altLang="en-US" sz="3200" b="1" dirty="0">
                <a:latin typeface="Tahoma" panose="020B0604030504040204" pitchFamily="34" charset="0"/>
                <a:ea typeface="黑体" panose="02010609060101010101" pitchFamily="49" charset="-122"/>
              </a:rPr>
              <a:t>，</a:t>
            </a:r>
            <a:r>
              <a:rPr lang="zh-CN" altLang="en-US" sz="3200" b="1" dirty="0">
                <a:solidFill>
                  <a:srgbClr val="C0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稳定性越好</a:t>
            </a:r>
            <a:r>
              <a:rPr lang="zh-CN" altLang="en-US" sz="3200" b="1" dirty="0">
                <a:latin typeface="Tahoma" panose="020B0604030504040204" pitchFamily="34" charset="0"/>
                <a:ea typeface="黑体" panose="02010609060101010101" pitchFamily="49" charset="-122"/>
              </a:rPr>
              <a:t>。</a:t>
            </a:r>
            <a:endParaRPr lang="zh-CN" altLang="en-US" sz="3200" b="1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26629" name="TextBox 1"/>
          <p:cNvSpPr txBox="1"/>
          <p:nvPr/>
        </p:nvSpPr>
        <p:spPr>
          <a:xfrm>
            <a:off x="579438" y="455613"/>
            <a:ext cx="4249737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0066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重心与物体的稳定性</a:t>
            </a:r>
            <a:endParaRPr lang="zh-CN" altLang="en-US" sz="3200" b="1" dirty="0">
              <a:solidFill>
                <a:srgbClr val="0066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375" y="950913"/>
            <a:ext cx="3451225" cy="2133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Picture 5" descr="图片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350" y="835025"/>
            <a:ext cx="3846513" cy="2682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63550" y="3062288"/>
            <a:ext cx="3870325" cy="22453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用一根细线栓一块橡皮，甩起来，使橡皮绕手做圆周运动。这时，你会觉得橡皮要用线拉住才不会跑掉。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83125" y="3827463"/>
            <a:ext cx="3933825" cy="10388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月亮也绕着地球转动，它们之间有没有力呢？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2116138" y="406400"/>
            <a:ext cx="2913063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重力的由来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293688" y="398463"/>
            <a:ext cx="1727200" cy="578540"/>
          </a:xfrm>
          <a:prstGeom prst="roundRect">
            <a:avLst/>
          </a:prstGeom>
          <a:solidFill>
            <a:srgbClr val="0066FF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知识点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三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3" name="Picture 40" descr="E:\R九物下\点击按钮观看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4103688"/>
            <a:ext cx="749300" cy="10429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4" name="Picture 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238" y="358775"/>
            <a:ext cx="6619875" cy="4943475"/>
          </a:xfrm>
          <a:prstGeom prst="rect">
            <a:avLst/>
          </a:prstGeom>
          <a:noFill/>
          <a:ln w="9525">
            <a:noFill/>
          </a:ln>
        </p:spPr>
      </p:pic>
    </p:spTree>
    <p:controls>
      <mc:AlternateContent xmlns:mc="http://schemas.openxmlformats.org/markup-compatibility/2006">
        <mc:Choice xmlns:v="urn:schemas-microsoft-com:vml" Requires="v">
          <p:control spid="3075" name="ShockwaveFlash1" r:id="rId4" imgW="6637338" imgH="4981575"/>
        </mc:Choice>
        <mc:Fallback>
          <p:control name="ShockwaveFlash1" r:id="rId4" imgW="6637338" imgH="4981575">
            <p:pic>
              <p:nvPicPr>
                <p:cNvPr id="0" name="ShockwaveFlash1"/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7775" y="371475"/>
                  <a:ext cx="6637338" cy="498157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control>
        </mc:Fallback>
      </mc:AlternateContent>
    </p:controls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697" name="Picture 2" descr="牛顿的故事2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6075" y="276225"/>
            <a:ext cx="3394075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698" name="Rectangle 4"/>
          <p:cNvSpPr txBox="1"/>
          <p:nvPr/>
        </p:nvSpPr>
        <p:spPr>
          <a:xfrm>
            <a:off x="3941763" y="600075"/>
            <a:ext cx="2659062" cy="6429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>
              <a:spcBef>
                <a:spcPct val="20000"/>
              </a:spcBef>
            </a:pPr>
            <a:r>
              <a:rPr lang="zh-CN" altLang="en-US" sz="3200" b="1" dirty="0">
                <a:solidFill>
                  <a:srgbClr val="0066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重力的由来      </a:t>
            </a:r>
            <a:endParaRPr lang="en-US" altLang="zh-CN" sz="3200" b="1" dirty="0">
              <a:solidFill>
                <a:srgbClr val="0066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89388" y="1400175"/>
            <a:ext cx="4786313" cy="1986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72009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牛顿研究后提出：宇宙间任何两个物体，大到天体，小到灰尘之间，都存在互相吸引的力，这就是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万有引力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。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70350" y="3683000"/>
            <a:ext cx="4429125" cy="1173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  <a:sym typeface="+mn-ea"/>
              </a:rPr>
              <a:t>重力正是源自地球对它附近物体的万有引力。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黑体" panose="02010609060101010101" pitchFamily="49" charset="-122"/>
              <a:ea typeface="+mn-ea"/>
              <a:cs typeface="+mn-cs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1"/>
          <p:cNvSpPr txBox="1"/>
          <p:nvPr/>
        </p:nvSpPr>
        <p:spPr>
          <a:xfrm>
            <a:off x="639763" y="1428750"/>
            <a:ext cx="8056563" cy="16287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72009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1.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一块质量为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0.5 kg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的冰，它所受的重力为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______N.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若它遇热融化成水，水受到的重力将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________(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选填“增大”“减小”或“不变”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).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30722" name="WordArt 38"/>
          <p:cNvSpPr>
            <a:spLocks noTextEdit="1"/>
          </p:cNvSpPr>
          <p:nvPr/>
        </p:nvSpPr>
        <p:spPr>
          <a:xfrm>
            <a:off x="704850" y="993775"/>
            <a:ext cx="5476875" cy="387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50000"/>
          </a:bodyPr>
          <a:p>
            <a:pPr algn="l" eaLnBrk="0" hangingPunct="0"/>
            <a:r>
              <a:rPr lang="zh-CN" altLang="en-US" sz="3600" b="1">
                <a:solidFill>
                  <a:srgbClr val="9933FF"/>
                </a:solidFill>
                <a:latin typeface="楷体_GB2312" panose="02010609030101010101" charset="0"/>
                <a:ea typeface="楷体_GB2312" panose="02010609030101010101" charset="0"/>
              </a:rPr>
              <a:t>知识点1  认识重力、重力的大小</a:t>
            </a:r>
            <a:endParaRPr lang="zh-CN" altLang="en-US" sz="3600" b="1">
              <a:solidFill>
                <a:srgbClr val="9933FF"/>
              </a:solidFill>
              <a:latin typeface="楷体_GB2312" panose="02010609030101010101" charset="0"/>
              <a:ea typeface="楷体_GB2312" panose="02010609030101010101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33450" y="1952625"/>
            <a:ext cx="942975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4.9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14400" y="2447925"/>
            <a:ext cx="1163638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不变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0725" name="组合 4"/>
          <p:cNvGrpSpPr/>
          <p:nvPr/>
        </p:nvGrpSpPr>
        <p:grpSpPr>
          <a:xfrm>
            <a:off x="74613" y="350838"/>
            <a:ext cx="3954462" cy="639762"/>
            <a:chOff x="74613" y="65093"/>
            <a:chExt cx="3954462" cy="639763"/>
          </a:xfrm>
        </p:grpSpPr>
        <p:pic>
          <p:nvPicPr>
            <p:cNvPr id="30726" name="Picture 2" descr="E:\R九物下\物理大标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4613" y="65093"/>
              <a:ext cx="3827463" cy="63976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27" name="TextBox 1"/>
            <p:cNvSpPr txBox="1"/>
            <p:nvPr/>
          </p:nvSpPr>
          <p:spPr>
            <a:xfrm>
              <a:off x="84138" y="116670"/>
              <a:ext cx="2211860" cy="4603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课堂教学展示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2252663" y="74618"/>
              <a:ext cx="1776412" cy="52197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defRPr/>
              </a:pPr>
              <a:r>
                <a:rPr kumimoji="0" lang="zh-CN" altLang="en-US" sz="2800" b="1" kern="1200" cap="none" spc="-100" normalizeH="0" baseline="0" noProof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随堂演练</a:t>
              </a:r>
              <a:endParaRPr kumimoji="0" lang="zh-CN" altLang="en-US" sz="2800" b="1" kern="1200" cap="none" spc="-10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668338" y="3117850"/>
            <a:ext cx="7827962" cy="112458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解析：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根据公式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G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=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mg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可得，冰的重力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G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= 0.5 kg×9.8 N/kg=4.9 N.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68338" y="3641725"/>
            <a:ext cx="7827962" cy="112458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       若冰遇热融化成水，水的质量不变，受到的重力也不变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1"/>
          <p:cNvSpPr txBox="1"/>
          <p:nvPr/>
        </p:nvSpPr>
        <p:spPr>
          <a:xfrm>
            <a:off x="655638" y="1152525"/>
            <a:ext cx="7869238" cy="33147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72009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2.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下图中表示静止在斜面上的物体所受的重力的是（      ）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  <a:sym typeface="+mn-ea"/>
            </a:endParaRPr>
          </a:p>
          <a:p>
            <a:pPr marL="0" marR="0" lvl="0" indent="72009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  <a:sym typeface="+mn-ea"/>
            </a:endParaRPr>
          </a:p>
          <a:p>
            <a:pPr marL="0" marR="0" lvl="0" indent="72009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  <a:sym typeface="+mn-ea"/>
            </a:endParaRPr>
          </a:p>
          <a:p>
            <a:pPr marL="0" marR="0" lvl="0" indent="720090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  <a:sym typeface="+mn-ea"/>
            </a:endParaRPr>
          </a:p>
          <a:p>
            <a:pPr marL="0" marR="0" lvl="0" indent="72009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A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．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F</a:t>
            </a:r>
            <a:r>
              <a:rPr kumimoji="0" lang="en-US" altLang="zh-CN" sz="2800" b="1" i="0" u="none" strike="noStrike" kern="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1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		B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．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F</a:t>
            </a:r>
            <a:r>
              <a:rPr kumimoji="0" lang="en-US" altLang="zh-CN" sz="2800" b="1" i="0" u="none" strike="noStrike" kern="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2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	C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．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F</a:t>
            </a:r>
            <a:r>
              <a:rPr kumimoji="0" lang="en-US" altLang="zh-CN" sz="2800" b="1" i="0" u="none" strike="noStrike" kern="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3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	D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．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F</a:t>
            </a:r>
            <a:r>
              <a:rPr kumimoji="0" lang="en-US" altLang="zh-CN" sz="2800" b="1" i="0" u="none" strike="noStrike" kern="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4</a:t>
            </a:r>
            <a:endParaRPr kumimoji="0" lang="zh-CN" altLang="en-US" sz="2800" b="1" i="0" u="none" strike="noStrike" kern="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47900" y="1701800"/>
            <a:ext cx="790575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4479925"/>
            <a:ext cx="8523288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解析：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物体所受的重力的方向总是竖直向下的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1748" name="WordArt 38"/>
          <p:cNvSpPr>
            <a:spLocks noTextEdit="1"/>
          </p:cNvSpPr>
          <p:nvPr/>
        </p:nvSpPr>
        <p:spPr>
          <a:xfrm>
            <a:off x="717550" y="692150"/>
            <a:ext cx="4740275" cy="365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40000"/>
          </a:bodyPr>
          <a:p>
            <a:pPr algn="l" eaLnBrk="0" hangingPunct="0"/>
            <a:r>
              <a:rPr lang="zh-CN" altLang="en-US" sz="3600" b="1">
                <a:solidFill>
                  <a:srgbClr val="9933FF"/>
                </a:solidFill>
                <a:latin typeface="楷体_GB2312" panose="02010609030101010101" charset="0"/>
                <a:ea typeface="楷体_GB2312" panose="02010609030101010101" charset="0"/>
              </a:rPr>
              <a:t>知识点2  重力的方向、重心</a:t>
            </a:r>
            <a:endParaRPr lang="zh-CN" altLang="en-US" sz="3600" b="1">
              <a:solidFill>
                <a:srgbClr val="9933FF"/>
              </a:solidFill>
              <a:latin typeface="楷体_GB2312" panose="02010609030101010101" charset="0"/>
              <a:ea typeface="楷体_GB2312" panose="02010609030101010101" charset="0"/>
            </a:endParaRPr>
          </a:p>
        </p:txBody>
      </p:sp>
      <p:pic>
        <p:nvPicPr>
          <p:cNvPr id="31749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38450" y="2071688"/>
            <a:ext cx="4254500" cy="186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 txBox="1"/>
          <p:nvPr/>
        </p:nvSpPr>
        <p:spPr>
          <a:xfrm>
            <a:off x="569913" y="635000"/>
            <a:ext cx="8088313" cy="37750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720090" algn="l" defTabSz="914400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3.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关于物体的重心，下列说法不正确的是      （       ）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  <a:sym typeface="+mn-ea"/>
            </a:endParaRPr>
          </a:p>
          <a:p>
            <a:pPr marL="0" marR="0" lvl="0" indent="720090" algn="l" defTabSz="914400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A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．一切物体的重心都在它的中间位置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  <a:sym typeface="+mn-ea"/>
            </a:endParaRPr>
          </a:p>
          <a:p>
            <a:pPr marL="0" marR="0" lvl="0" indent="720090" algn="l" defTabSz="914400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B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．一切物体的重心都是该物体所受重力的作用点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  <a:sym typeface="+mn-ea"/>
            </a:endParaRPr>
          </a:p>
          <a:p>
            <a:pPr marL="0" marR="0" lvl="0" indent="720090" algn="l" defTabSz="914400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C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．物体的重心不一定都在物体上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  <a:sym typeface="+mn-ea"/>
            </a:endParaRPr>
          </a:p>
          <a:p>
            <a:pPr marL="0" marR="0" lvl="0" indent="720090" algn="l" defTabSz="914400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D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．质地均匀，形状规则的物体的重心在它的几何中心上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  <a:sym typeface="+mn-ea"/>
            </a:endParaRPr>
          </a:p>
          <a:p>
            <a:pPr marL="0" marR="0" lvl="0" indent="720090" algn="l" defTabSz="914400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3263" y="4313238"/>
            <a:ext cx="7918450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解析：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只有规则物体的重心在物体的几何中心，不规则物体的中心不一定在物体的中间位置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35100" y="2424113"/>
            <a:ext cx="74453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√</a:t>
            </a:r>
            <a:endParaRPr lang="zh-CN" altLang="en-US" sz="32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300913" y="1557338"/>
            <a:ext cx="744537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73900" y="3019425"/>
            <a:ext cx="14986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比如篮球</a:t>
            </a:r>
            <a:endParaRPr lang="en-US" altLang="zh-CN" sz="24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59550" y="2928938"/>
            <a:ext cx="74453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√</a:t>
            </a:r>
            <a:endParaRPr lang="zh-CN" altLang="en-US" sz="32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520950" y="3852863"/>
            <a:ext cx="74453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√</a:t>
            </a:r>
            <a:endParaRPr lang="zh-CN" altLang="en-US" sz="32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23950" y="1092200"/>
            <a:ext cx="676275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206750" y="2524125"/>
            <a:ext cx="32512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重力的作用点叫重心</a:t>
            </a:r>
            <a:endParaRPr lang="en-US" altLang="zh-CN" sz="24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21" grpId="0"/>
      <p:bldP spid="22" grpId="0"/>
      <p:bldP spid="23" grpId="0"/>
      <p:bldP spid="25" grpId="0"/>
      <p:bldP spid="26" grpId="0"/>
      <p:bldP spid="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3793" name="组合 4"/>
          <p:cNvGrpSpPr/>
          <p:nvPr/>
        </p:nvGrpSpPr>
        <p:grpSpPr>
          <a:xfrm>
            <a:off x="74613" y="350838"/>
            <a:ext cx="3954462" cy="639762"/>
            <a:chOff x="74613" y="65093"/>
            <a:chExt cx="3954462" cy="639763"/>
          </a:xfrm>
        </p:grpSpPr>
        <p:pic>
          <p:nvPicPr>
            <p:cNvPr id="33794" name="Picture 2" descr="E:\R九物下\物理大标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4613" y="65093"/>
              <a:ext cx="3827463" cy="63976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3795" name="TextBox 1"/>
            <p:cNvSpPr txBox="1"/>
            <p:nvPr/>
          </p:nvSpPr>
          <p:spPr>
            <a:xfrm>
              <a:off x="84138" y="116670"/>
              <a:ext cx="2211860" cy="4603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课堂教学展示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2252663" y="74618"/>
              <a:ext cx="1776412" cy="52197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defRPr/>
              </a:pPr>
              <a:r>
                <a:rPr kumimoji="0" lang="zh-CN" altLang="en-US" sz="2800" b="1" kern="1200" cap="none" spc="-100" normalizeH="0" baseline="0" noProof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教学板书</a:t>
              </a:r>
              <a:endParaRPr kumimoji="0" lang="zh-CN" altLang="en-US" sz="2800" b="1" kern="1200" cap="none" spc="-10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</p:grpSp>
      <p:pic>
        <p:nvPicPr>
          <p:cNvPr id="33797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8463" y="1133475"/>
            <a:ext cx="8326437" cy="37925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817" name="组合 4"/>
          <p:cNvGrpSpPr/>
          <p:nvPr/>
        </p:nvGrpSpPr>
        <p:grpSpPr>
          <a:xfrm>
            <a:off x="74613" y="350838"/>
            <a:ext cx="3954462" cy="639762"/>
            <a:chOff x="74613" y="65093"/>
            <a:chExt cx="3954462" cy="639763"/>
          </a:xfrm>
        </p:grpSpPr>
        <p:pic>
          <p:nvPicPr>
            <p:cNvPr id="34818" name="Picture 2" descr="E:\R九物下\物理大标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4613" y="65093"/>
              <a:ext cx="3827463" cy="63976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4819" name="TextBox 1"/>
            <p:cNvSpPr txBox="1"/>
            <p:nvPr/>
          </p:nvSpPr>
          <p:spPr>
            <a:xfrm>
              <a:off x="84138" y="116670"/>
              <a:ext cx="2211860" cy="4603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课堂教学展示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 bwMode="auto">
            <a:xfrm>
              <a:off x="2252663" y="74618"/>
              <a:ext cx="1776412" cy="52197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defRPr/>
              </a:pPr>
              <a:r>
                <a:rPr kumimoji="0" lang="zh-CN" altLang="en-US" sz="2800" b="1" kern="1200" cap="none" spc="-100" normalizeH="0" baseline="0" noProof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课堂小结</a:t>
              </a:r>
              <a:endParaRPr kumimoji="0" lang="zh-CN" altLang="en-US" sz="2800" b="1" kern="1200" cap="none" spc="-10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</p:grpSp>
      <p:sp>
        <p:nvSpPr>
          <p:cNvPr id="34821" name="圆角矩形 3"/>
          <p:cNvSpPr/>
          <p:nvPr/>
        </p:nvSpPr>
        <p:spPr>
          <a:xfrm>
            <a:off x="754063" y="2084388"/>
            <a:ext cx="1095375" cy="56515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15240" cap="flat" cmpd="sng">
            <a:solidFill>
              <a:srgbClr val="FF6699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重力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3" name="圆角矩形 4"/>
          <p:cNvSpPr/>
          <p:nvPr/>
        </p:nvSpPr>
        <p:spPr>
          <a:xfrm>
            <a:off x="5119688" y="1258888"/>
            <a:ext cx="2244725" cy="635000"/>
          </a:xfrm>
          <a:prstGeom prst="roundRect">
            <a:avLst>
              <a:gd name="adj" fmla="val 16667"/>
            </a:avLst>
          </a:prstGeom>
          <a:solidFill>
            <a:srgbClr val="3366FF">
              <a:alpha val="39999"/>
            </a:srgbClr>
          </a:solidFill>
          <a:ln w="15240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重力的大小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852613" y="2066925"/>
            <a:ext cx="2870200" cy="635000"/>
            <a:chOff x="2216150" y="2039938"/>
            <a:chExt cx="2870678" cy="635000"/>
          </a:xfrm>
        </p:grpSpPr>
        <p:sp>
          <p:nvSpPr>
            <p:cNvPr id="34824" name="圆角矩形 4"/>
            <p:cNvSpPr/>
            <p:nvPr/>
          </p:nvSpPr>
          <p:spPr>
            <a:xfrm>
              <a:off x="2646841" y="2039938"/>
              <a:ext cx="2439987" cy="635000"/>
            </a:xfrm>
            <a:prstGeom prst="roundRect">
              <a:avLst>
                <a:gd name="adj" fmla="val 16667"/>
              </a:avLst>
            </a:prstGeom>
            <a:solidFill>
              <a:srgbClr val="3366FF">
                <a:alpha val="39999"/>
              </a:srgbClr>
            </a:solidFill>
            <a:ln w="1524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重力的三要素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34825" name="直接箭头连接符 8"/>
            <p:cNvCxnSpPr/>
            <p:nvPr/>
          </p:nvCxnSpPr>
          <p:spPr>
            <a:xfrm flipV="1">
              <a:off x="2216150" y="2355852"/>
              <a:ext cx="432000" cy="0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1" name="组合 10"/>
          <p:cNvGrpSpPr/>
          <p:nvPr/>
        </p:nvGrpSpPr>
        <p:grpSpPr>
          <a:xfrm>
            <a:off x="244475" y="2663825"/>
            <a:ext cx="2157413" cy="1077913"/>
            <a:chOff x="608013" y="2636892"/>
            <a:chExt cx="2157412" cy="1077437"/>
          </a:xfrm>
        </p:grpSpPr>
        <p:sp>
          <p:nvSpPr>
            <p:cNvPr id="34827" name="圆角矩形 5"/>
            <p:cNvSpPr/>
            <p:nvPr/>
          </p:nvSpPr>
          <p:spPr>
            <a:xfrm>
              <a:off x="608013" y="3080917"/>
              <a:ext cx="2157412" cy="633412"/>
            </a:xfrm>
            <a:prstGeom prst="roundRect">
              <a:avLst>
                <a:gd name="adj" fmla="val 16667"/>
              </a:avLst>
            </a:prstGeom>
            <a:solidFill>
              <a:srgbClr val="3366FF">
                <a:alpha val="39999"/>
              </a:srgbClr>
            </a:solidFill>
            <a:ln w="1524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重力的由来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34828" name="直接箭头连接符 8"/>
            <p:cNvCxnSpPr/>
            <p:nvPr/>
          </p:nvCxnSpPr>
          <p:spPr>
            <a:xfrm>
              <a:off x="1644650" y="2636892"/>
              <a:ext cx="0" cy="438148"/>
            </a:xfrm>
            <a:prstGeom prst="straightConnector1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9" name="左大括号 8"/>
          <p:cNvSpPr/>
          <p:nvPr/>
        </p:nvSpPr>
        <p:spPr>
          <a:xfrm>
            <a:off x="4808538" y="1668463"/>
            <a:ext cx="200025" cy="1438275"/>
          </a:xfrm>
          <a:prstGeom prst="leftBrace">
            <a:avLst>
              <a:gd name="adj1" fmla="val 22536"/>
              <a:gd name="adj2" fmla="val 50000"/>
            </a:avLst>
          </a:prstGeom>
          <a:noFill/>
          <a:ln w="28575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7" name="圆角矩形 4"/>
          <p:cNvSpPr/>
          <p:nvPr/>
        </p:nvSpPr>
        <p:spPr>
          <a:xfrm>
            <a:off x="5119688" y="2057400"/>
            <a:ext cx="2244725" cy="635000"/>
          </a:xfrm>
          <a:prstGeom prst="roundRect">
            <a:avLst>
              <a:gd name="adj" fmla="val 16667"/>
            </a:avLst>
          </a:prstGeom>
          <a:solidFill>
            <a:srgbClr val="3366FF">
              <a:alpha val="39999"/>
            </a:srgbClr>
          </a:solidFill>
          <a:ln w="15240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重力的方向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8" name="圆角矩形 4"/>
          <p:cNvSpPr/>
          <p:nvPr/>
        </p:nvSpPr>
        <p:spPr>
          <a:xfrm>
            <a:off x="5106988" y="2859088"/>
            <a:ext cx="2517775" cy="635000"/>
          </a:xfrm>
          <a:prstGeom prst="roundRect">
            <a:avLst>
              <a:gd name="adj" fmla="val 16667"/>
            </a:avLst>
          </a:prstGeom>
          <a:solidFill>
            <a:srgbClr val="3366FF">
              <a:alpha val="39999"/>
            </a:srgbClr>
          </a:solidFill>
          <a:ln w="15240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重力的作用点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0" name="Picture 2" descr="牛顿的故事2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425" y="2809875"/>
            <a:ext cx="1628775" cy="2466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" name="Picture 3" descr="E:\R八物下\8x73\jpg\01204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213" y="3562350"/>
            <a:ext cx="4537075" cy="1571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2" name="Text Box 8"/>
          <p:cNvSpPr txBox="1"/>
          <p:nvPr/>
        </p:nvSpPr>
        <p:spPr>
          <a:xfrm>
            <a:off x="4202113" y="571500"/>
            <a:ext cx="1711325" cy="521970"/>
          </a:xfrm>
          <a:prstGeom prst="rect">
            <a:avLst/>
          </a:prstGeom>
          <a:noFill/>
          <a:ln w="19050" cap="flat" cmpd="sng">
            <a:solidFill>
              <a:srgbClr val="FF0066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G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=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mg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3" name="Text Box 8"/>
          <p:cNvSpPr txBox="1"/>
          <p:nvPr/>
        </p:nvSpPr>
        <p:spPr>
          <a:xfrm>
            <a:off x="6049963" y="544513"/>
            <a:ext cx="2043112" cy="60769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20000"/>
              </a:lnSpc>
            </a:pPr>
            <a:r>
              <a:rPr lang="en-US" altLang="zh-CN" sz="2800" b="1" i="1" dirty="0">
                <a:solidFill>
                  <a:srgbClr val="99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g</a:t>
            </a:r>
            <a:r>
              <a:rPr lang="en-US" altLang="zh-CN" sz="2800" b="1" dirty="0">
                <a:solidFill>
                  <a:srgbClr val="99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=9.8 N/kg</a:t>
            </a:r>
            <a:endParaRPr lang="zh-CN" altLang="en-US" sz="2800" dirty="0">
              <a:solidFill>
                <a:srgbClr val="990000"/>
              </a:solidFill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7361238" y="2085975"/>
            <a:ext cx="1687512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zh-CN" sz="2800" b="1" dirty="0">
                <a:solidFill>
                  <a:srgbClr val="99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竖直向下</a:t>
            </a:r>
            <a:endParaRPr lang="zh-CN" altLang="zh-CN" sz="2800" b="1" dirty="0">
              <a:solidFill>
                <a:srgbClr val="99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675563" y="2914650"/>
            <a:ext cx="125730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zh-CN" sz="2800" b="1" dirty="0">
                <a:solidFill>
                  <a:srgbClr val="99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重心</a:t>
            </a:r>
            <a:endParaRPr lang="zh-CN" altLang="zh-CN" sz="2800" b="1" dirty="0">
              <a:solidFill>
                <a:srgbClr val="99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  <p:bldP spid="9" grpId="0" bldLvl="0" animBg="1"/>
      <p:bldP spid="67" grpId="0" bldLvl="0" animBg="1"/>
      <p:bldP spid="68" grpId="0" bldLvl="0" animBg="1"/>
      <p:bldP spid="72" grpId="0" bldLvl="0" animBg="1"/>
      <p:bldP spid="73" grpId="0"/>
      <p:bldP spid="74" grpId="0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内容占位符 1"/>
          <p:cNvSpPr txBox="1"/>
          <p:nvPr/>
        </p:nvSpPr>
        <p:spPr>
          <a:xfrm>
            <a:off x="631825" y="893763"/>
            <a:ext cx="7829550" cy="34877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720090" algn="l" defTabSz="914400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有一块砖先平放在地面上，然后再将砖块侧放在地面上，最后竖直放在地面上，则其重心位置和重力大小（      ）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720090" algn="l" defTabSz="914400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A.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重心高度不变，重力大小不变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720090" algn="l" defTabSz="914400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B.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重心高度减小，重力大小减小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720090" algn="l" defTabSz="914400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C.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重心高度增加，重力大小增加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720090" algn="l" defTabSz="914400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D.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重心高度增加，重力大小不变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4138" y="361950"/>
            <a:ext cx="2286000" cy="524453"/>
            <a:chOff x="666" y="1776"/>
            <a:chExt cx="3600" cy="824"/>
          </a:xfrm>
        </p:grpSpPr>
        <p:grpSp>
          <p:nvGrpSpPr>
            <p:cNvPr id="23" name="组合 22"/>
            <p:cNvGrpSpPr/>
            <p:nvPr/>
          </p:nvGrpSpPr>
          <p:grpSpPr>
            <a:xfrm>
              <a:off x="666" y="1776"/>
              <a:ext cx="3600" cy="824"/>
              <a:chOff x="6481" y="5740"/>
              <a:chExt cx="3600" cy="824"/>
            </a:xfrm>
            <a:solidFill>
              <a:srgbClr val="4BACC6"/>
            </a:solidFill>
          </p:grpSpPr>
          <p:sp>
            <p:nvSpPr>
              <p:cNvPr id="25" name="圆角矩形 24"/>
              <p:cNvSpPr/>
              <p:nvPr/>
            </p:nvSpPr>
            <p:spPr>
              <a:xfrm>
                <a:off x="6481" y="5740"/>
                <a:ext cx="3418" cy="824"/>
              </a:xfrm>
              <a:prstGeom prst="roundRect">
                <a:avLst/>
              </a:prstGeom>
              <a:solidFill>
                <a:srgbClr val="4BACC6"/>
              </a:solidFill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32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+mn-ea"/>
                  <a:cs typeface="+mn-cs"/>
                  <a:sym typeface="时尚中黑简体" pitchFamily="2" charset="-122"/>
                </a:endParaRPr>
              </a:p>
            </p:txBody>
          </p:sp>
          <p:sp>
            <p:nvSpPr>
              <p:cNvPr id="26" name="TextBox 2"/>
              <p:cNvSpPr txBox="1"/>
              <p:nvPr/>
            </p:nvSpPr>
            <p:spPr>
              <a:xfrm>
                <a:off x="7228" y="5740"/>
                <a:ext cx="2853" cy="8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grp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时尚中黑简体" pitchFamily="2" charset="-122"/>
                  </a:rPr>
                  <a:t>拓展延伸</a:t>
                </a:r>
                <a:endParaRPr kumimoji="0" lang="zh-CN" altLang="en-US" sz="2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时尚中黑简体" pitchFamily="2" charset="-122"/>
                </a:endParaRPr>
              </a:p>
            </p:txBody>
          </p:sp>
        </p:grpSp>
        <p:sp>
          <p:nvSpPr>
            <p:cNvPr id="36868" name="Freeform 48"/>
            <p:cNvSpPr>
              <a:spLocks noEditPoints="1"/>
            </p:cNvSpPr>
            <p:nvPr/>
          </p:nvSpPr>
          <p:spPr>
            <a:xfrm>
              <a:off x="910" y="1887"/>
              <a:ext cx="395" cy="628"/>
            </a:xfrm>
            <a:custGeom>
              <a:avLst/>
              <a:gdLst/>
              <a:ahLst/>
              <a:cxnLst>
                <a:cxn ang="0">
                  <a:pos x="336" y="59"/>
                </a:cxn>
                <a:cxn ang="0">
                  <a:pos x="366" y="302"/>
                </a:cxn>
                <a:cxn ang="0">
                  <a:pos x="301" y="391"/>
                </a:cxn>
                <a:cxn ang="0">
                  <a:pos x="324" y="385"/>
                </a:cxn>
                <a:cxn ang="0">
                  <a:pos x="336" y="432"/>
                </a:cxn>
                <a:cxn ang="0">
                  <a:pos x="330" y="474"/>
                </a:cxn>
                <a:cxn ang="0">
                  <a:pos x="336" y="510"/>
                </a:cxn>
                <a:cxn ang="0">
                  <a:pos x="324" y="551"/>
                </a:cxn>
                <a:cxn ang="0">
                  <a:pos x="88" y="575"/>
                </a:cxn>
                <a:cxn ang="0">
                  <a:pos x="71" y="563"/>
                </a:cxn>
                <a:cxn ang="0">
                  <a:pos x="71" y="492"/>
                </a:cxn>
                <a:cxn ang="0">
                  <a:pos x="71" y="486"/>
                </a:cxn>
                <a:cxn ang="0">
                  <a:pos x="71" y="421"/>
                </a:cxn>
                <a:cxn ang="0">
                  <a:pos x="88" y="409"/>
                </a:cxn>
                <a:cxn ang="0">
                  <a:pos x="94" y="373"/>
                </a:cxn>
                <a:cxn ang="0">
                  <a:pos x="0" y="201"/>
                </a:cxn>
                <a:cxn ang="0">
                  <a:pos x="195" y="0"/>
                </a:cxn>
                <a:cxn ang="0">
                  <a:pos x="165" y="243"/>
                </a:cxn>
                <a:cxn ang="0">
                  <a:pos x="177" y="231"/>
                </a:cxn>
                <a:cxn ang="0">
                  <a:pos x="195" y="243"/>
                </a:cxn>
                <a:cxn ang="0">
                  <a:pos x="212" y="231"/>
                </a:cxn>
                <a:cxn ang="0">
                  <a:pos x="230" y="243"/>
                </a:cxn>
                <a:cxn ang="0">
                  <a:pos x="254" y="225"/>
                </a:cxn>
                <a:cxn ang="0">
                  <a:pos x="230" y="308"/>
                </a:cxn>
                <a:cxn ang="0">
                  <a:pos x="259" y="391"/>
                </a:cxn>
                <a:cxn ang="0">
                  <a:pos x="259" y="344"/>
                </a:cxn>
                <a:cxn ang="0">
                  <a:pos x="330" y="278"/>
                </a:cxn>
                <a:cxn ang="0">
                  <a:pos x="307" y="89"/>
                </a:cxn>
                <a:cxn ang="0">
                  <a:pos x="88" y="89"/>
                </a:cxn>
                <a:cxn ang="0">
                  <a:pos x="65" y="284"/>
                </a:cxn>
                <a:cxn ang="0">
                  <a:pos x="136" y="350"/>
                </a:cxn>
                <a:cxn ang="0">
                  <a:pos x="136" y="397"/>
                </a:cxn>
                <a:cxn ang="0">
                  <a:pos x="171" y="308"/>
                </a:cxn>
                <a:cxn ang="0">
                  <a:pos x="147" y="225"/>
                </a:cxn>
                <a:cxn ang="0">
                  <a:pos x="236" y="255"/>
                </a:cxn>
                <a:cxn ang="0">
                  <a:pos x="212" y="249"/>
                </a:cxn>
                <a:cxn ang="0">
                  <a:pos x="177" y="249"/>
                </a:cxn>
                <a:cxn ang="0">
                  <a:pos x="159" y="249"/>
                </a:cxn>
                <a:cxn ang="0">
                  <a:pos x="189" y="302"/>
                </a:cxn>
                <a:cxn ang="0">
                  <a:pos x="189" y="397"/>
                </a:cxn>
                <a:cxn ang="0">
                  <a:pos x="206" y="302"/>
                </a:cxn>
                <a:cxn ang="0">
                  <a:pos x="206" y="296"/>
                </a:cxn>
                <a:cxn ang="0">
                  <a:pos x="254" y="569"/>
                </a:cxn>
                <a:cxn ang="0">
                  <a:pos x="200" y="628"/>
                </a:cxn>
                <a:cxn ang="0">
                  <a:pos x="254" y="569"/>
                </a:cxn>
                <a:cxn ang="0">
                  <a:pos x="100" y="521"/>
                </a:cxn>
                <a:cxn ang="0">
                  <a:pos x="100" y="533"/>
                </a:cxn>
                <a:cxn ang="0">
                  <a:pos x="295" y="510"/>
                </a:cxn>
                <a:cxn ang="0">
                  <a:pos x="295" y="432"/>
                </a:cxn>
                <a:cxn ang="0">
                  <a:pos x="100" y="456"/>
                </a:cxn>
                <a:cxn ang="0">
                  <a:pos x="295" y="438"/>
                </a:cxn>
                <a:cxn ang="0">
                  <a:pos x="295" y="432"/>
                </a:cxn>
              </a:cxnLst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3284538" y="1839913"/>
            <a:ext cx="744537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7375" y="4133850"/>
            <a:ext cx="7899400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indent="719455"/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解析：因为砖的重心在其几何中心，所以水平放置时重心的高度低于竖直放置时的重心高度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15088" y="2262188"/>
            <a:ext cx="744537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45250" y="3652838"/>
            <a:ext cx="74453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√</a:t>
            </a:r>
            <a:endParaRPr lang="zh-CN" altLang="en-US" sz="32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27788" y="2719388"/>
            <a:ext cx="744537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37313" y="3224213"/>
            <a:ext cx="744537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518150" y="1835150"/>
            <a:ext cx="3140075" cy="460375"/>
            <a:chOff x="5546262" y="1644134"/>
            <a:chExt cx="3140538" cy="461665"/>
          </a:xfrm>
        </p:grpSpPr>
        <p:sp>
          <p:nvSpPr>
            <p:cNvPr id="36876" name="矩形 1"/>
            <p:cNvSpPr/>
            <p:nvPr/>
          </p:nvSpPr>
          <p:spPr>
            <a:xfrm>
              <a:off x="5546262" y="1644134"/>
              <a:ext cx="137274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m</a:t>
              </a:r>
              <a:r>
                <a:rPr lang="zh-CN" altLang="en-US" sz="2400" b="1" baseline="-250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砖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不变</a:t>
              </a:r>
              <a:endPara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6877" name="矩形 28"/>
            <p:cNvSpPr/>
            <p:nvPr/>
          </p:nvSpPr>
          <p:spPr>
            <a:xfrm>
              <a:off x="7336962" y="1644134"/>
              <a:ext cx="134983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G</a:t>
              </a:r>
              <a:r>
                <a:rPr lang="zh-CN" altLang="en-US" sz="2400" b="1" baseline="-250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砖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不变</a:t>
              </a:r>
              <a:endPara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6878" name="箭头: 右 2"/>
            <p:cNvSpPr/>
            <p:nvPr/>
          </p:nvSpPr>
          <p:spPr>
            <a:xfrm>
              <a:off x="6886575" y="1800225"/>
              <a:ext cx="371475" cy="152400"/>
            </a:xfrm>
            <a:prstGeom prst="rightArrow">
              <a:avLst>
                <a:gd name="adj1" fmla="val 50000"/>
                <a:gd name="adj2" fmla="val 49980"/>
              </a:avLst>
            </a:prstGeom>
            <a:solidFill>
              <a:srgbClr val="FF0066"/>
            </a:solidFill>
            <a:ln w="9525">
              <a:noFill/>
            </a:ln>
          </p:spPr>
          <p:txBody>
            <a:bodyPr anchor="t"/>
            <a:p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5" grpId="0"/>
      <p:bldP spid="16" grpId="0"/>
      <p:bldP spid="18" grpId="0"/>
      <p:bldP spid="2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Rectangle 2"/>
          <p:cNvSpPr/>
          <p:nvPr/>
        </p:nvSpPr>
        <p:spPr>
          <a:xfrm>
            <a:off x="1958975" y="1695450"/>
            <a:ext cx="5972175" cy="183038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从课后习题中选取；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完成练习册本课时的习题。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7890" name="组合 4"/>
          <p:cNvGrpSpPr/>
          <p:nvPr/>
        </p:nvGrpSpPr>
        <p:grpSpPr>
          <a:xfrm>
            <a:off x="74613" y="350838"/>
            <a:ext cx="3954462" cy="639762"/>
            <a:chOff x="74613" y="65093"/>
            <a:chExt cx="3954462" cy="639763"/>
          </a:xfrm>
        </p:grpSpPr>
        <p:pic>
          <p:nvPicPr>
            <p:cNvPr id="37891" name="Picture 2" descr="E:\R九物下\物理大标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4613" y="65093"/>
              <a:ext cx="3827463" cy="63976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7892" name="TextBox 1"/>
            <p:cNvSpPr txBox="1"/>
            <p:nvPr/>
          </p:nvSpPr>
          <p:spPr>
            <a:xfrm>
              <a:off x="84138" y="116670"/>
              <a:ext cx="2211860" cy="4603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课后反馈总结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2252663" y="74618"/>
              <a:ext cx="1776412" cy="52197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defRPr/>
              </a:pPr>
              <a:r>
                <a:rPr kumimoji="0" lang="zh-CN" altLang="en-US" sz="2800" b="1" kern="1200" cap="none" spc="-100" normalizeH="0" baseline="0" noProof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布置作业</a:t>
              </a:r>
              <a:endParaRPr kumimoji="0" lang="zh-CN" altLang="en-US" sz="2800" b="1" kern="1200" cap="none" spc="-10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TextBox 7"/>
          <p:cNvSpPr txBox="1"/>
          <p:nvPr/>
        </p:nvSpPr>
        <p:spPr>
          <a:xfrm>
            <a:off x="611188" y="1493838"/>
            <a:ext cx="7966075" cy="1030287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719455" eaLnBrk="0" hangingPunct="0"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一个南瓜所受的重力是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30N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，它的质量是多少千克？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06788" y="431800"/>
            <a:ext cx="4989513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黑体" panose="02010609060101010101" pitchFamily="49" charset="-122"/>
                <a:cs typeface="+mn-cs"/>
                <a:sym typeface="+mn-ea"/>
              </a:rPr>
              <a:t>（见教材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黑体" panose="02010609060101010101" pitchFamily="49" charset="-122"/>
                <a:cs typeface="+mn-cs"/>
                <a:sym typeface="+mn-ea"/>
              </a:rPr>
              <a:t>P</a:t>
            </a:r>
            <a:r>
              <a:rPr kumimoji="0" lang="en-US" altLang="zh-CN" sz="2800" b="1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黑体" panose="02010609060101010101" pitchFamily="49" charset="-122"/>
                <a:cs typeface="+mn-cs"/>
                <a:sym typeface="+mn-ea"/>
              </a:rPr>
              <a:t>14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黑体" panose="02010609060101010101" pitchFamily="49" charset="-122"/>
                <a:cs typeface="+mn-cs"/>
                <a:sym typeface="+mn-ea"/>
              </a:rPr>
              <a:t>动手动脑学物理）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黑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38915" name="组合 4"/>
          <p:cNvGrpSpPr/>
          <p:nvPr/>
        </p:nvGrpSpPr>
        <p:grpSpPr>
          <a:xfrm>
            <a:off x="74613" y="350838"/>
            <a:ext cx="3954462" cy="639762"/>
            <a:chOff x="74613" y="65093"/>
            <a:chExt cx="3954462" cy="639763"/>
          </a:xfrm>
        </p:grpSpPr>
        <p:pic>
          <p:nvPicPr>
            <p:cNvPr id="38916" name="Picture 2" descr="E:\R九物下\物理大标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4613" y="65093"/>
              <a:ext cx="3827463" cy="63976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8917" name="TextBox 1"/>
            <p:cNvSpPr txBox="1"/>
            <p:nvPr/>
          </p:nvSpPr>
          <p:spPr>
            <a:xfrm>
              <a:off x="84138" y="116670"/>
              <a:ext cx="2211860" cy="4603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课后反馈总结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2252663" y="74618"/>
              <a:ext cx="1776412" cy="52197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defRPr/>
              </a:pPr>
              <a:r>
                <a:rPr kumimoji="0" lang="zh-CN" altLang="en-US" sz="2800" b="1" kern="1200" cap="none" spc="-100" normalizeH="0" baseline="0" noProof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习题解答</a:t>
              </a:r>
              <a:endParaRPr kumimoji="0" lang="zh-CN" altLang="en-US" sz="2800" b="1" kern="1200" cap="none" spc="-10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</p:grp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563813" y="2797175"/>
          <a:ext cx="4059237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2" imgW="1727200" imgH="431800" progId="Equation.DSMT4">
                  <p:embed/>
                </p:oleObj>
              </mc:Choice>
              <mc:Fallback>
                <p:oleObj name="" r:id="rId2" imgW="1727200" imgH="431800" progId="Equation.DSMT4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63813" y="2797175"/>
                        <a:ext cx="4059237" cy="1012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49288" y="2978150"/>
            <a:ext cx="2103437" cy="5556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719455" eaLnBrk="0" hangingPunct="0">
              <a:lnSpc>
                <a:spcPct val="11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解答：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TextBox 7"/>
          <p:cNvSpPr txBox="1"/>
          <p:nvPr/>
        </p:nvSpPr>
        <p:spPr>
          <a:xfrm>
            <a:off x="611188" y="696913"/>
            <a:ext cx="7885112" cy="2198687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719455" eaLnBrk="0" hangingPunct="0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月球对它表面附近的物体也有引力，这个力大约是地球对地面附近同一物体引力的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若一个连同随身装备共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90kg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的航天员到达月球表面，月球对他的引力大约是多少牛？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455738" y="3619500"/>
          <a:ext cx="648176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" imgW="2755900" imgH="406400" progId="Equation.DSMT4">
                  <p:embed/>
                </p:oleObj>
              </mc:Choice>
              <mc:Fallback>
                <p:oleObj name="" r:id="rId1" imgW="2755900" imgH="406400" progId="Equation.DSMT4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55738" y="3619500"/>
                        <a:ext cx="6481762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9" name="对象 3"/>
          <p:cNvGraphicFramePr>
            <a:graphicFrameLocks noChangeAspect="1"/>
          </p:cNvGraphicFramePr>
          <p:nvPr/>
        </p:nvGraphicFramePr>
        <p:xfrm>
          <a:off x="7189788" y="1019175"/>
          <a:ext cx="303212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3" imgW="139700" imgH="406400" progId="Equation.DSMT4">
                  <p:embed/>
                </p:oleObj>
              </mc:Choice>
              <mc:Fallback>
                <p:oleObj name="" r:id="rId3" imgW="139700" imgH="406400" progId="Equation.DSMT4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89788" y="1019175"/>
                        <a:ext cx="303212" cy="881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49288" y="2971800"/>
            <a:ext cx="2103437" cy="5556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719455" eaLnBrk="0" hangingPunct="0">
              <a:lnSpc>
                <a:spcPct val="11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解答：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TextBox 7"/>
          <p:cNvSpPr txBox="1"/>
          <p:nvPr/>
        </p:nvSpPr>
        <p:spPr>
          <a:xfrm>
            <a:off x="620713" y="815975"/>
            <a:ext cx="5722937" cy="15938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719455" eaLnBrk="0" hangingPunct="0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一个桥头立着如图所示的限重标志牌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汽车对该桥面的压力超过多少牛时，桥就可能被损坏？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2659063"/>
            <a:ext cx="7715250" cy="1989137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719455" eaLnBrk="0" hangingPunct="0">
              <a:lnSpc>
                <a:spcPct val="11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解答：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indent="719455" eaLnBrk="0" hangingPunct="0">
              <a:lnSpc>
                <a:spcPct val="110000"/>
              </a:lnSpc>
            </a:pP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G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mg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=15000kg×9.8N/kg=1.47×10</a:t>
            </a:r>
            <a:r>
              <a:rPr lang="en-US" altLang="zh-CN" sz="2800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N.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indent="719455" eaLnBrk="0" hangingPunct="0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即汽车对桥面的压力超过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1.47×10</a:t>
            </a:r>
            <a:r>
              <a:rPr lang="en-US" altLang="zh-CN" sz="2800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时，桥可能被压坏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0963" name="Picture 2" descr="E:\R八物下\8x73\jpg\01404001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3175" y="835025"/>
            <a:ext cx="1733550" cy="1724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4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36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TextBox 1"/>
          <p:cNvSpPr txBox="1"/>
          <p:nvPr/>
        </p:nvSpPr>
        <p:spPr>
          <a:xfrm>
            <a:off x="611188" y="582613"/>
            <a:ext cx="7723187" cy="10763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719455" eaLnBrk="0" hangingPunct="0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若用三角尺判断桌面或地面是否水平，还需要哪些物品？怎样操作？请作图说明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288" y="1592263"/>
            <a:ext cx="8104187" cy="246221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719455" eaLnBrk="0" hangingPunct="0">
              <a:lnSpc>
                <a:spcPct val="11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解答：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还需要铅垂线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如图，让三角尺一直角边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AB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与桌面（或地面）重合，另一直角边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CB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与地面垂直，看铅垂线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OG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是否平行于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CB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若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OG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平行于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BC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，则桌面（或地面）水平；若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OG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不平行于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BC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，则桌面（或地面）不水平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5" name="Picture 2" descr="E:\R八物下\人八物状元大课堂（下）\D288-.ti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6338" y="3467100"/>
            <a:ext cx="2624137" cy="1803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09" name="TextBox 1"/>
          <p:cNvSpPr txBox="1"/>
          <p:nvPr/>
        </p:nvSpPr>
        <p:spPr>
          <a:xfrm>
            <a:off x="636588" y="706438"/>
            <a:ext cx="7802562" cy="16430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719455" eaLnBrk="0" hangingPunct="0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一个木块从斜面上滑下，并在水平面上继续滑动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请分别画出木块在斜面和水平面时所受重力的示意图（如图）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5163" y="2273300"/>
            <a:ext cx="2311400" cy="5000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719455" eaLnBrk="0" hangingPunct="0">
              <a:lnSpc>
                <a:spcPct val="11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解答：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3011" name="Picture 3" descr="E:\R八物下\8x73\jpg\0140400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5275" y="2619375"/>
            <a:ext cx="4194175" cy="180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3570288" y="4054475"/>
            <a:ext cx="568325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G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3749675" y="3316288"/>
            <a:ext cx="85725" cy="85725"/>
          </a:xfrm>
          <a:prstGeom prst="ellipse">
            <a:avLst/>
          </a:prstGeom>
          <a:solidFill>
            <a:schemeClr val="tx1"/>
          </a:solidFill>
          <a:ln w="9525">
            <a:noFill/>
          </a:ln>
        </p:spPr>
        <p:txBody>
          <a:bodyPr anchor="t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>
            <a:off x="3792538" y="3382963"/>
            <a:ext cx="0" cy="720725"/>
          </a:xfrm>
          <a:prstGeom prst="straightConnector1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" name="矩形 9"/>
          <p:cNvSpPr/>
          <p:nvPr/>
        </p:nvSpPr>
        <p:spPr>
          <a:xfrm>
            <a:off x="6170613" y="4435475"/>
            <a:ext cx="568325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G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6369050" y="3697288"/>
            <a:ext cx="85725" cy="85725"/>
          </a:xfrm>
          <a:prstGeom prst="ellipse">
            <a:avLst/>
          </a:prstGeom>
          <a:solidFill>
            <a:schemeClr val="tx1"/>
          </a:solidFill>
          <a:ln w="9525">
            <a:noFill/>
          </a:ln>
        </p:spPr>
        <p:txBody>
          <a:bodyPr anchor="t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6411913" y="3763963"/>
            <a:ext cx="0" cy="719137"/>
          </a:xfrm>
          <a:prstGeom prst="straightConnector1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 bldLvl="0" animBg="1"/>
      <p:bldP spid="10" grpId="0"/>
      <p:bldP spid="11" grpId="0" bldLvl="0" animBg="1"/>
    </p:bldLst>
  </p:timing>
</p:sld>
</file>

<file path=ppt/theme/theme1.xml><?xml version="1.0" encoding="utf-8"?>
<a:theme xmlns:a="http://schemas.openxmlformats.org/drawingml/2006/main" name="4_默认设计模板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2868</Words>
  <Application>WPS 演示</Application>
  <PresentationFormat>宽屏</PresentationFormat>
  <Paragraphs>361</Paragraphs>
  <Slides>38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38</vt:i4>
      </vt:variant>
    </vt:vector>
  </HeadingPairs>
  <TitlesOfParts>
    <vt:vector size="58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Times New Roman</vt:lpstr>
      <vt:lpstr>黑体</vt:lpstr>
      <vt:lpstr>楷体_GB2312</vt:lpstr>
      <vt:lpstr>Tahoma</vt:lpstr>
      <vt:lpstr>楷体_GB2312</vt:lpstr>
      <vt:lpstr>时尚中黑简体</vt:lpstr>
      <vt:lpstr>4_默认设计模板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第3节 重力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carry</cp:lastModifiedBy>
  <cp:revision>150</cp:revision>
  <dcterms:created xsi:type="dcterms:W3CDTF">2019-06-19T02:08:00Z</dcterms:created>
  <dcterms:modified xsi:type="dcterms:W3CDTF">2020-06-08T03:00:24Z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